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77"/>
  </p:notesMasterIdLst>
  <p:sldIdLst>
    <p:sldId id="256" r:id="rId3"/>
    <p:sldId id="257" r:id="rId4"/>
    <p:sldId id="258" r:id="rId5"/>
    <p:sldId id="266" r:id="rId6"/>
    <p:sldId id="267" r:id="rId7"/>
    <p:sldId id="268" r:id="rId8"/>
    <p:sldId id="259" r:id="rId9"/>
    <p:sldId id="269" r:id="rId10"/>
    <p:sldId id="271" r:id="rId11"/>
    <p:sldId id="270" r:id="rId12"/>
    <p:sldId id="272" r:id="rId13"/>
    <p:sldId id="273" r:id="rId14"/>
    <p:sldId id="274" r:id="rId15"/>
    <p:sldId id="275" r:id="rId16"/>
    <p:sldId id="276" r:id="rId17"/>
    <p:sldId id="277" r:id="rId18"/>
    <p:sldId id="278" r:id="rId19"/>
    <p:sldId id="280" r:id="rId20"/>
    <p:sldId id="281" r:id="rId21"/>
    <p:sldId id="282" r:id="rId22"/>
    <p:sldId id="283" r:id="rId23"/>
    <p:sldId id="260" r:id="rId24"/>
    <p:sldId id="285" r:id="rId25"/>
    <p:sldId id="286" r:id="rId26"/>
    <p:sldId id="288" r:id="rId27"/>
    <p:sldId id="289" r:id="rId28"/>
    <p:sldId id="290" r:id="rId29"/>
    <p:sldId id="287" r:id="rId30"/>
    <p:sldId id="291" r:id="rId31"/>
    <p:sldId id="292" r:id="rId32"/>
    <p:sldId id="293" r:id="rId33"/>
    <p:sldId id="294" r:id="rId34"/>
    <p:sldId id="261" r:id="rId35"/>
    <p:sldId id="295" r:id="rId36"/>
    <p:sldId id="296" r:id="rId37"/>
    <p:sldId id="297" r:id="rId38"/>
    <p:sldId id="298" r:id="rId39"/>
    <p:sldId id="299" r:id="rId40"/>
    <p:sldId id="262" r:id="rId41"/>
    <p:sldId id="300" r:id="rId42"/>
    <p:sldId id="303" r:id="rId43"/>
    <p:sldId id="304" r:id="rId44"/>
    <p:sldId id="305" r:id="rId45"/>
    <p:sldId id="306" r:id="rId46"/>
    <p:sldId id="263" r:id="rId47"/>
    <p:sldId id="301" r:id="rId48"/>
    <p:sldId id="307" r:id="rId49"/>
    <p:sldId id="308" r:id="rId50"/>
    <p:sldId id="309" r:id="rId51"/>
    <p:sldId id="310" r:id="rId52"/>
    <p:sldId id="311" r:id="rId53"/>
    <p:sldId id="312" r:id="rId54"/>
    <p:sldId id="313" r:id="rId55"/>
    <p:sldId id="314" r:id="rId56"/>
    <p:sldId id="316" r:id="rId57"/>
    <p:sldId id="315" r:id="rId58"/>
    <p:sldId id="264" r:id="rId59"/>
    <p:sldId id="302" r:id="rId60"/>
    <p:sldId id="330" r:id="rId61"/>
    <p:sldId id="322" r:id="rId62"/>
    <p:sldId id="324" r:id="rId63"/>
    <p:sldId id="325" r:id="rId64"/>
    <p:sldId id="326" r:id="rId65"/>
    <p:sldId id="327" r:id="rId66"/>
    <p:sldId id="329" r:id="rId67"/>
    <p:sldId id="328" r:id="rId68"/>
    <p:sldId id="331" r:id="rId69"/>
    <p:sldId id="332" r:id="rId70"/>
    <p:sldId id="333" r:id="rId71"/>
    <p:sldId id="334" r:id="rId72"/>
    <p:sldId id="335" r:id="rId73"/>
    <p:sldId id="336" r:id="rId74"/>
    <p:sldId id="337" r:id="rId75"/>
    <p:sldId id="338" r:id="rId76"/>
  </p:sldIdLst>
  <p:sldSz cx="9144000" cy="6858000" type="screen4x3"/>
  <p:notesSz cx="6858000" cy="9144000"/>
  <p:custDataLst>
    <p:tags r:id="rId81"/>
  </p:custDataLst>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a01eb030-be93-4629-8649-fe4ff3245136}">
          <p14:sldIdLst>
            <p14:sldId id="256"/>
            <p14:sldId id="257"/>
            <p14:sldId id="258"/>
            <p14:sldId id="266"/>
            <p14:sldId id="267"/>
            <p14:sldId id="268"/>
            <p14:sldId id="259"/>
            <p14:sldId id="269"/>
            <p14:sldId id="271"/>
            <p14:sldId id="270"/>
            <p14:sldId id="272"/>
            <p14:sldId id="273"/>
            <p14:sldId id="274"/>
            <p14:sldId id="275"/>
            <p14:sldId id="276"/>
            <p14:sldId id="277"/>
            <p14:sldId id="278"/>
            <p14:sldId id="280"/>
            <p14:sldId id="281"/>
            <p14:sldId id="282"/>
            <p14:sldId id="283"/>
            <p14:sldId id="260"/>
            <p14:sldId id="285"/>
            <p14:sldId id="286"/>
            <p14:sldId id="288"/>
            <p14:sldId id="289"/>
            <p14:sldId id="290"/>
            <p14:sldId id="287"/>
            <p14:sldId id="291"/>
            <p14:sldId id="292"/>
            <p14:sldId id="293"/>
            <p14:sldId id="294"/>
            <p14:sldId id="261"/>
            <p14:sldId id="295"/>
            <p14:sldId id="296"/>
            <p14:sldId id="297"/>
            <p14:sldId id="298"/>
            <p14:sldId id="299"/>
            <p14:sldId id="262"/>
            <p14:sldId id="300"/>
            <p14:sldId id="303"/>
            <p14:sldId id="304"/>
            <p14:sldId id="305"/>
            <p14:sldId id="306"/>
            <p14:sldId id="263"/>
            <p14:sldId id="301"/>
            <p14:sldId id="307"/>
            <p14:sldId id="308"/>
            <p14:sldId id="309"/>
            <p14:sldId id="310"/>
            <p14:sldId id="311"/>
            <p14:sldId id="312"/>
            <p14:sldId id="313"/>
            <p14:sldId id="314"/>
            <p14:sldId id="316"/>
            <p14:sldId id="315"/>
            <p14:sldId id="264"/>
            <p14:sldId id="302"/>
            <p14:sldId id="330"/>
            <p14:sldId id="322"/>
            <p14:sldId id="324"/>
            <p14:sldId id="325"/>
            <p14:sldId id="326"/>
            <p14:sldId id="327"/>
            <p14:sldId id="329"/>
            <p14:sldId id="328"/>
            <p14:sldId id="331"/>
            <p14:sldId id="332"/>
            <p14:sldId id="333"/>
            <p14:sldId id="334"/>
            <p14:sldId id="335"/>
            <p14:sldId id="336"/>
            <p14:sldId id="337"/>
            <p14:sldId id="338"/>
          </p14:sldIdLst>
        </p14:section>
      </p14:sectionLst>
    </p:ext>
    <p:ext uri="{EFAFB233-063F-42B5-8137-9DF3F51BA10A}">
      <p15:sldGuideLst xmlns:p15="http://schemas.microsoft.com/office/powerpoint/2012/main">
        <p15:guide id="1" orient="horz" pos="234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8223"/>
    <p:restoredTop sz="94618"/>
  </p:normalViewPr>
  <p:slideViewPr>
    <p:cSldViewPr snapToGrid="0" snapToObjects="1" showGuides="1">
      <p:cViewPr varScale="1">
        <p:scale>
          <a:sx n="95" d="100"/>
          <a:sy n="95" d="100"/>
        </p:scale>
        <p:origin x="752" y="184"/>
      </p:cViewPr>
      <p:guideLst>
        <p:guide orient="horz" pos="2342"/>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1" Type="http://schemas.openxmlformats.org/officeDocument/2006/relationships/tags" Target="tags/tag1.xml"/><Relationship Id="rId80" Type="http://schemas.openxmlformats.org/officeDocument/2006/relationships/tableStyles" Target="tableStyles.xml"/><Relationship Id="rId8" Type="http://schemas.openxmlformats.org/officeDocument/2006/relationships/slide" Target="slides/slide6.xml"/><Relationship Id="rId79" Type="http://schemas.openxmlformats.org/officeDocument/2006/relationships/viewProps" Target="viewProps.xml"/><Relationship Id="rId78" Type="http://schemas.openxmlformats.org/officeDocument/2006/relationships/presProps" Target="presProps.xml"/><Relationship Id="rId77" Type="http://schemas.openxmlformats.org/officeDocument/2006/relationships/notesMaster" Target="notesMasters/notesMaster1.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C855C91-67BA-4447-AE6F-325D9093EF54}"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8F939E2-2BBE-9640-A681-74C4DED86A81}"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641279"/>
            <a:ext cx="9144000" cy="213360"/>
          </a:xfrm>
          <a:prstGeom prst="rect">
            <a:avLst/>
          </a:prstGeom>
        </p:spPr>
      </p:pic>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3256" y="60576"/>
            <a:ext cx="1085088" cy="1078992"/>
          </a:xfrm>
          <a:prstGeom prst="rect">
            <a:avLst/>
          </a:prstGeom>
        </p:spPr>
      </p:pic>
      <p:sp>
        <p:nvSpPr>
          <p:cNvPr id="2" name="标题 1"/>
          <p:cNvSpPr>
            <a:spLocks noGrp="1"/>
          </p:cNvSpPr>
          <p:nvPr>
            <p:ph type="ctrTitle"/>
          </p:nvPr>
        </p:nvSpPr>
        <p:spPr>
          <a:xfrm>
            <a:off x="685800" y="2130425"/>
            <a:ext cx="7772400" cy="1470025"/>
          </a:xfrm>
        </p:spPr>
        <p:txBody>
          <a:bodyPr>
            <a:normAutofit/>
          </a:bodyPr>
          <a:lstStyle>
            <a:lvl1pPr>
              <a:defRPr lang="en-US" altLang="zh-CN" sz="4800" b="1" kern="1200" dirty="0" smtClean="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kumimoji="1" lang="en-US" altLang="zh-CN" dirty="0" smtClean="0"/>
              <a:t>Click to edit Master title style</a:t>
            </a:r>
            <a:endParaRPr kumimoji="1"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en-US" altLang="zh-CN" smtClean="0"/>
              <a:t>Click to edit Master subtitle style</a:t>
            </a:r>
            <a:endParaRPr kumimoji="1"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smtClean="0"/>
              <a:t>Click to edit Master title style</a:t>
            </a:r>
            <a:endParaRPr kumimoji="1" lang="zh-CN" altLang="en-US"/>
          </a:p>
        </p:txBody>
      </p:sp>
      <p:sp>
        <p:nvSpPr>
          <p:cNvPr id="3" name="竖排文本占位符 2"/>
          <p:cNvSpPr>
            <a:spLocks noGrp="1"/>
          </p:cNvSpPr>
          <p:nvPr>
            <p:ph type="body" orient="vert" idx="1"/>
          </p:nvPr>
        </p:nvSpPr>
        <p:spPr/>
        <p:txBody>
          <a:bodyPr vert="eaVert"/>
          <a:lstStyle/>
          <a:p>
            <a:pPr lvl="0"/>
            <a:r>
              <a:rPr kumimoji="1" lang="en-US" altLang="zh-CN" smtClean="0"/>
              <a:t>Click to edit Master text styles</a:t>
            </a:r>
            <a:endParaRPr kumimoji="1" lang="en-US" altLang="zh-CN" smtClean="0"/>
          </a:p>
          <a:p>
            <a:pPr lvl="1"/>
            <a:r>
              <a:rPr kumimoji="1" lang="en-US" altLang="zh-CN" smtClean="0"/>
              <a:t>Second level</a:t>
            </a:r>
            <a:endParaRPr kumimoji="1" lang="en-US" altLang="zh-CN" smtClean="0"/>
          </a:p>
          <a:p>
            <a:pPr lvl="2"/>
            <a:r>
              <a:rPr kumimoji="1" lang="en-US" altLang="zh-CN" smtClean="0"/>
              <a:t>Third level</a:t>
            </a:r>
            <a:endParaRPr kumimoji="1" lang="en-US" altLang="zh-CN" smtClean="0"/>
          </a:p>
          <a:p>
            <a:pPr lvl="3"/>
            <a:r>
              <a:rPr kumimoji="1" lang="en-US" altLang="zh-CN" smtClean="0"/>
              <a:t>Fourth level</a:t>
            </a:r>
            <a:endParaRPr kumimoji="1" lang="en-US" altLang="zh-CN" smtClean="0"/>
          </a:p>
          <a:p>
            <a:pPr lvl="4"/>
            <a:r>
              <a:rPr kumimoji="1" lang="en-US" altLang="zh-CN" smtClean="0"/>
              <a:t>Fifth level</a:t>
            </a:r>
            <a:endParaRPr kumimoji="1" lang="zh-CN" altLang="en-US"/>
          </a:p>
        </p:txBody>
      </p:sp>
      <p:sp>
        <p:nvSpPr>
          <p:cNvPr id="4" name="日期占位符 3"/>
          <p:cNvSpPr>
            <a:spLocks noGrp="1"/>
          </p:cNvSpPr>
          <p:nvPr>
            <p:ph type="dt" sz="half" idx="10"/>
          </p:nvPr>
        </p:nvSpPr>
        <p:spPr/>
        <p:txBody>
          <a:bodyPr/>
          <a:lstStyle/>
          <a:p>
            <a:fld id="{A1D07F22-6007-5747-97C5-ACB9B8DD2B95}" type="datetimeFigureOut">
              <a:rPr kumimoji="1" lang="zh-CN" altLang="en-US" smtClean="0"/>
            </a:fld>
            <a:endParaRPr kumimoji="1"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B77A552E-E01A-124E-8860-02CC8B25EBA8}" type="slidenum">
              <a:rPr kumimoji="1" lang="zh-CN" altLang="en-US" smtClean="0"/>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kumimoji="1" lang="en-US" altLang="zh-CN" smtClean="0"/>
              <a:t>Click to edit Master title style</a:t>
            </a:r>
            <a:endParaRPr kumimoji="1" lang="zh-CN" altLang="en-US"/>
          </a:p>
        </p:txBody>
      </p:sp>
      <p:sp>
        <p:nvSpPr>
          <p:cNvPr id="3" name="竖排文本占位符 2"/>
          <p:cNvSpPr>
            <a:spLocks noGrp="1"/>
          </p:cNvSpPr>
          <p:nvPr>
            <p:ph type="body" orient="vert" idx="1"/>
          </p:nvPr>
        </p:nvSpPr>
        <p:spPr>
          <a:xfrm>
            <a:off x="457200" y="274638"/>
            <a:ext cx="6019800" cy="5851525"/>
          </a:xfrm>
        </p:spPr>
        <p:txBody>
          <a:bodyPr vert="eaVert"/>
          <a:lstStyle/>
          <a:p>
            <a:pPr lvl="0"/>
            <a:r>
              <a:rPr kumimoji="1" lang="en-US" altLang="zh-CN" smtClean="0"/>
              <a:t>Click to edit Master text styles</a:t>
            </a:r>
            <a:endParaRPr kumimoji="1" lang="en-US" altLang="zh-CN" smtClean="0"/>
          </a:p>
          <a:p>
            <a:pPr lvl="1"/>
            <a:r>
              <a:rPr kumimoji="1" lang="en-US" altLang="zh-CN" smtClean="0"/>
              <a:t>Second level</a:t>
            </a:r>
            <a:endParaRPr kumimoji="1" lang="en-US" altLang="zh-CN" smtClean="0"/>
          </a:p>
          <a:p>
            <a:pPr lvl="2"/>
            <a:r>
              <a:rPr kumimoji="1" lang="en-US" altLang="zh-CN" smtClean="0"/>
              <a:t>Third level</a:t>
            </a:r>
            <a:endParaRPr kumimoji="1" lang="en-US" altLang="zh-CN" smtClean="0"/>
          </a:p>
          <a:p>
            <a:pPr lvl="3"/>
            <a:r>
              <a:rPr kumimoji="1" lang="en-US" altLang="zh-CN" smtClean="0"/>
              <a:t>Fourth level</a:t>
            </a:r>
            <a:endParaRPr kumimoji="1" lang="en-US" altLang="zh-CN" smtClean="0"/>
          </a:p>
          <a:p>
            <a:pPr lvl="4"/>
            <a:r>
              <a:rPr kumimoji="1" lang="en-US" altLang="zh-CN" smtClean="0"/>
              <a:t>Fifth level</a:t>
            </a:r>
            <a:endParaRPr kumimoji="1" lang="zh-CN" altLang="en-US"/>
          </a:p>
        </p:txBody>
      </p:sp>
      <p:sp>
        <p:nvSpPr>
          <p:cNvPr id="4" name="日期占位符 3"/>
          <p:cNvSpPr>
            <a:spLocks noGrp="1"/>
          </p:cNvSpPr>
          <p:nvPr>
            <p:ph type="dt" sz="half" idx="10"/>
          </p:nvPr>
        </p:nvSpPr>
        <p:spPr/>
        <p:txBody>
          <a:bodyPr/>
          <a:lstStyle/>
          <a:p>
            <a:fld id="{A1D07F22-6007-5747-97C5-ACB9B8DD2B95}" type="datetimeFigureOut">
              <a:rPr kumimoji="1" lang="zh-CN" altLang="en-US" smtClean="0"/>
            </a:fld>
            <a:endParaRPr kumimoji="1"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B77A552E-E01A-124E-8860-02CC8B25EBA8}" type="slidenum">
              <a:rPr kumimoji="1" lang="zh-CN" altLang="en-US" smtClean="0"/>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34297"/>
            <a:ext cx="8229600" cy="663371"/>
          </a:xfrm>
        </p:spPr>
        <p:txBody>
          <a:bodyPr>
            <a:normAutofit/>
          </a:bodyPr>
          <a:lstStyle>
            <a:lvl1pPr algn="l">
              <a:defRPr sz="3600" b="1">
                <a:solidFill>
                  <a:srgbClr val="0433FF"/>
                </a:solidFill>
              </a:defRPr>
            </a:lvl1pPr>
          </a:lstStyle>
          <a:p>
            <a:r>
              <a:rPr kumimoji="1" lang="en-US" altLang="zh-CN" dirty="0" smtClean="0"/>
              <a:t>Click to edit Master title style</a:t>
            </a:r>
            <a:endParaRPr kumimoji="1" lang="zh-CN" altLang="en-US" dirty="0"/>
          </a:p>
        </p:txBody>
      </p:sp>
      <p:pic>
        <p:nvPicPr>
          <p:cNvPr id="7" name="Picture 11"/>
          <p:cNvPicPr>
            <a:picLocks noChangeAspect="1" noChangeArrowheads="1"/>
          </p:cNvPicPr>
          <p:nvPr userDrawn="1"/>
        </p:nvPicPr>
        <p:blipFill>
          <a:blip r:embed="rId2">
            <a:alphaModFix amt="35000"/>
          </a:blip>
          <a:srcRect/>
          <a:stretch>
            <a:fillRect/>
          </a:stretch>
        </p:blipFill>
        <p:spPr bwMode="auto">
          <a:xfrm>
            <a:off x="8406234" y="154685"/>
            <a:ext cx="580032" cy="580032"/>
          </a:xfrm>
          <a:prstGeom prst="rect">
            <a:avLst/>
          </a:prstGeom>
          <a:noFill/>
          <a:ln w="9525">
            <a:noFill/>
            <a:miter lim="800000"/>
            <a:headEnd/>
            <a:tailEnd/>
          </a:ln>
          <a:effectLst/>
        </p:spPr>
      </p:pic>
      <p:sp>
        <p:nvSpPr>
          <p:cNvPr id="8" name="内容占位符 2"/>
          <p:cNvSpPr>
            <a:spLocks noGrp="1"/>
          </p:cNvSpPr>
          <p:nvPr>
            <p:ph idx="1"/>
          </p:nvPr>
        </p:nvSpPr>
        <p:spPr>
          <a:xfrm>
            <a:off x="457200" y="1184565"/>
            <a:ext cx="8229600" cy="5068154"/>
          </a:xfrm>
        </p:spPr>
        <p:txBody>
          <a:bodyPr/>
          <a:lstStyle>
            <a:lvl1pPr marL="342900" indent="-342900">
              <a:buClr>
                <a:srgbClr val="FF0000"/>
              </a:buClr>
              <a:buFont typeface="ZapfDingbatsITC" charset="0"/>
              <a:buChar char="❈"/>
              <a:defRPr/>
            </a:lvl1pPr>
            <a:lvl2pPr marL="742950" indent="-285750">
              <a:buClr>
                <a:srgbClr val="FF0000"/>
              </a:buClr>
              <a:buFont typeface="ArialUnicodeMS" charset="0"/>
              <a:buChar char="❆"/>
              <a:defRPr/>
            </a:lvl2pPr>
            <a:lvl3pPr marL="1143000" indent="-228600">
              <a:buClr>
                <a:srgbClr val="FF0000"/>
              </a:buClr>
              <a:buFont typeface="ZapfDingbatsITC" charset="0"/>
              <a:buChar char="❁"/>
              <a:defRPr/>
            </a:lvl3pPr>
            <a:lvl4pPr marL="1600200" indent="-228600">
              <a:buClr>
                <a:srgbClr val="FF0000"/>
              </a:buClr>
              <a:buFont typeface="ZapfDingbatsITC" charset="0"/>
              <a:buChar char="✥"/>
              <a:defRPr/>
            </a:lvl4pPr>
            <a:lvl5pPr marL="2057400" indent="-228600">
              <a:buClr>
                <a:srgbClr val="FF0000"/>
              </a:buClr>
              <a:buFont typeface="Wingdings" panose="05000000000000000000" pitchFamily="2" charset="2"/>
              <a:buChar char="Ø"/>
              <a:defRPr/>
            </a:lvl5pPr>
          </a:lstStyle>
          <a:p>
            <a:pPr lvl="0"/>
            <a:r>
              <a:rPr kumimoji="1" lang="en-US" altLang="zh-CN" dirty="0" smtClean="0"/>
              <a:t>Click to edit Master text styles</a:t>
            </a:r>
            <a:endParaRPr kumimoji="1" lang="en-US" altLang="zh-CN" dirty="0" smtClean="0"/>
          </a:p>
          <a:p>
            <a:pPr lvl="1"/>
            <a:r>
              <a:rPr kumimoji="1" lang="en-US" altLang="zh-CN" dirty="0" smtClean="0"/>
              <a:t>Second level</a:t>
            </a:r>
            <a:endParaRPr kumimoji="1" lang="en-US" altLang="zh-CN" dirty="0" smtClean="0"/>
          </a:p>
          <a:p>
            <a:pPr lvl="2"/>
            <a:r>
              <a:rPr kumimoji="1" lang="en-US" altLang="zh-CN" dirty="0" smtClean="0"/>
              <a:t>Third level</a:t>
            </a:r>
            <a:endParaRPr kumimoji="1" lang="en-US" altLang="zh-CN" dirty="0" smtClean="0"/>
          </a:p>
          <a:p>
            <a:pPr lvl="3"/>
            <a:r>
              <a:rPr kumimoji="1" lang="en-US" altLang="zh-CN" dirty="0" smtClean="0"/>
              <a:t>Fourth level</a:t>
            </a:r>
            <a:endParaRPr kumimoji="1" lang="en-US" altLang="zh-CN" dirty="0" smtClean="0"/>
          </a:p>
          <a:p>
            <a:pPr lvl="4"/>
            <a:r>
              <a:rPr kumimoji="1" lang="en-US" altLang="zh-CN" dirty="0" smtClean="0"/>
              <a:t>Fifth level</a:t>
            </a:r>
            <a:endParaRPr kumimoji="1" lang="zh-CN" altLang="en-US" dirty="0"/>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816909"/>
            <a:ext cx="9144000" cy="213360"/>
          </a:xfrm>
          <a:prstGeom prst="rect">
            <a:avLst/>
          </a:prstGeom>
        </p:spPr>
      </p:pic>
      <p:sp>
        <p:nvSpPr>
          <p:cNvPr id="10" name="Rectangle 9"/>
          <p:cNvSpPr/>
          <p:nvPr userDrawn="1"/>
        </p:nvSpPr>
        <p:spPr>
          <a:xfrm>
            <a:off x="1318901" y="6407510"/>
            <a:ext cx="6770058" cy="461665"/>
          </a:xfrm>
          <a:prstGeom prst="rect">
            <a:avLst/>
          </a:prstGeom>
          <a:noFill/>
        </p:spPr>
        <p:txBody>
          <a:bodyPr wrap="none" lIns="91440" tIns="45720" rIns="91440" bIns="45720">
            <a:spAutoFit/>
          </a:bodyPr>
          <a:lstStyle/>
          <a:p>
            <a:pPr algn="ctr"/>
            <a:r>
              <a:rPr lang="en-US" altLang="zh-CN"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pple Chancery" charset="0"/>
                <a:ea typeface="Apple Chancery" charset="0"/>
                <a:cs typeface="Apple Chancery" charset="0"/>
              </a:rPr>
              <a:t>Beijing</a:t>
            </a:r>
            <a:r>
              <a:rPr lang="zh-CN" altLang="en-US"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pple Chancery" charset="0"/>
                <a:ea typeface="Apple Chancery" charset="0"/>
                <a:cs typeface="Apple Chancery" charset="0"/>
              </a:rPr>
              <a:t> </a:t>
            </a:r>
            <a:r>
              <a:rPr lang="en-US" altLang="zh-CN"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pple Chancery" charset="0"/>
                <a:ea typeface="Apple Chancery" charset="0"/>
                <a:cs typeface="Apple Chancery" charset="0"/>
              </a:rPr>
              <a:t>Institute</a:t>
            </a:r>
            <a:r>
              <a:rPr lang="zh-CN" altLang="en-US"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pple Chancery" charset="0"/>
                <a:ea typeface="Apple Chancery" charset="0"/>
                <a:cs typeface="Apple Chancery" charset="0"/>
              </a:rPr>
              <a:t> </a:t>
            </a:r>
            <a:r>
              <a:rPr lang="en-US" altLang="zh-CN"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pple Chancery" charset="0"/>
                <a:ea typeface="Apple Chancery" charset="0"/>
                <a:cs typeface="Apple Chancery" charset="0"/>
              </a:rPr>
              <a:t>of</a:t>
            </a:r>
            <a:r>
              <a:rPr lang="zh-CN" altLang="en-US"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pple Chancery" charset="0"/>
                <a:ea typeface="Apple Chancery" charset="0"/>
                <a:cs typeface="Apple Chancery" charset="0"/>
              </a:rPr>
              <a:t> </a:t>
            </a:r>
            <a:r>
              <a:rPr lang="en-US" altLang="zh-CN"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pple Chancery" charset="0"/>
                <a:ea typeface="Apple Chancery" charset="0"/>
                <a:cs typeface="Apple Chancery" charset="0"/>
              </a:rPr>
              <a:t>Technology</a:t>
            </a:r>
            <a:r>
              <a:rPr lang="zh-CN" altLang="en-US"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pple Chancery" charset="0"/>
                <a:ea typeface="Apple Chancery" charset="0"/>
                <a:cs typeface="Apple Chancery" charset="0"/>
              </a:rPr>
              <a:t> ∙ </a:t>
            </a:r>
            <a:r>
              <a:rPr lang="en-US" altLang="zh-CN" sz="2400" b="1" kern="1200" cap="none" spc="0" dirty="0" err="1"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urlz MT" panose="04040404050702020202" charset="0"/>
                <a:ea typeface="Curlz MT" panose="04040404050702020202" charset="0"/>
                <a:cs typeface="Curlz MT" panose="04040404050702020202" charset="0"/>
              </a:rPr>
              <a:t>DataHammer</a:t>
            </a:r>
            <a:r>
              <a:rPr lang="zh-CN" altLang="en-US"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urlz MT" panose="04040404050702020202" charset="0"/>
                <a:ea typeface="Curlz MT" panose="04040404050702020202" charset="0"/>
                <a:cs typeface="Curlz MT" panose="04040404050702020202" charset="0"/>
              </a:rPr>
              <a:t> </a:t>
            </a:r>
            <a:r>
              <a:rPr lang="en-US" altLang="zh-CN" sz="2400" b="1" kern="12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urlz MT" panose="04040404050702020202" charset="0"/>
                <a:ea typeface="Curlz MT" panose="04040404050702020202" charset="0"/>
                <a:cs typeface="Curlz MT" panose="04040404050702020202" charset="0"/>
              </a:rPr>
              <a:t>Group</a:t>
            </a:r>
            <a:endParaRPr lang="en-US" altLang="zh-CN" sz="2400" b="1" kern="12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urlz MT" panose="04040404050702020202" charset="0"/>
              <a:ea typeface="Curlz MT" panose="04040404050702020202" charset="0"/>
              <a:cs typeface="Curlz MT" panose="04040404050702020202"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a:off x="5998" y="6263894"/>
            <a:ext cx="9144000" cy="213360"/>
          </a:xfrm>
          <a:prstGeom prst="rect">
            <a:avLst/>
          </a:prstGeom>
        </p:spPr>
      </p:pic>
      <p:sp>
        <p:nvSpPr>
          <p:cNvPr id="12" name="Date Placeholder 18"/>
          <p:cNvSpPr>
            <a:spLocks noGrp="1"/>
          </p:cNvSpPr>
          <p:nvPr>
            <p:ph type="dt" sz="half" idx="10"/>
          </p:nvPr>
        </p:nvSpPr>
        <p:spPr>
          <a:xfrm>
            <a:off x="207819" y="6467186"/>
            <a:ext cx="1111082" cy="390814"/>
          </a:xfrm>
        </p:spPr>
        <p:txBody>
          <a:bodyPr/>
          <a:lstStyle>
            <a:lvl1pPr>
              <a:defRPr sz="2000"/>
            </a:lvl1pPr>
          </a:lstStyle>
          <a:p>
            <a:fld id="{A1D07F22-6007-5747-97C5-ACB9B8DD2B95}" type="datetimeFigureOut">
              <a:rPr kumimoji="1" lang="zh-CN" altLang="en-US" smtClean="0"/>
            </a:fld>
            <a:endParaRPr kumimoji="1" lang="zh-CN" altLang="en-US" dirty="0"/>
          </a:p>
        </p:txBody>
      </p:sp>
      <p:sp>
        <p:nvSpPr>
          <p:cNvPr id="13" name="Slide Number Placeholder 19"/>
          <p:cNvSpPr>
            <a:spLocks noGrp="1"/>
          </p:cNvSpPr>
          <p:nvPr>
            <p:ph type="sldNum" sz="quarter" idx="11"/>
          </p:nvPr>
        </p:nvSpPr>
        <p:spPr>
          <a:xfrm>
            <a:off x="8088959" y="6467187"/>
            <a:ext cx="897307" cy="390814"/>
          </a:xfrm>
        </p:spPr>
        <p:txBody>
          <a:bodyPr/>
          <a:lstStyle>
            <a:lvl1pPr>
              <a:defRPr sz="2000"/>
            </a:lvl1pPr>
          </a:lstStyle>
          <a:p>
            <a:fld id="{B77A552E-E01A-124E-8860-02CC8B25EBA8}" type="slidenum">
              <a:rPr kumimoji="1" lang="zh-CN" altLang="en-US" smtClean="0"/>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kumimoji="1" lang="en-US" altLang="zh-CN" smtClean="0"/>
              <a:t>Click to edit Master title style</a:t>
            </a:r>
            <a:endParaRPr kumimoji="1"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en-US" altLang="zh-CN" smtClean="0"/>
              <a:t>Click to edit Master text styles</a:t>
            </a:r>
            <a:endParaRPr kumimoji="1" lang="en-US" altLang="zh-CN" smtClean="0"/>
          </a:p>
        </p:txBody>
      </p:sp>
      <p:sp>
        <p:nvSpPr>
          <p:cNvPr id="4" name="日期占位符 3"/>
          <p:cNvSpPr>
            <a:spLocks noGrp="1"/>
          </p:cNvSpPr>
          <p:nvPr>
            <p:ph type="dt" sz="half" idx="10"/>
          </p:nvPr>
        </p:nvSpPr>
        <p:spPr/>
        <p:txBody>
          <a:bodyPr/>
          <a:lstStyle/>
          <a:p>
            <a:fld id="{A1D07F22-6007-5747-97C5-ACB9B8DD2B95}" type="datetimeFigureOut">
              <a:rPr kumimoji="1" lang="zh-CN" altLang="en-US" smtClean="0"/>
            </a:fld>
            <a:endParaRPr kumimoji="1"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B77A552E-E01A-124E-8860-02CC8B25EBA8}" type="slidenum">
              <a:rPr kumimoji="1" lang="zh-CN" altLang="en-US" smtClean="0"/>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smtClean="0"/>
              <a:t>Click to edit Master title style</a:t>
            </a:r>
            <a:endParaRPr kumimoji="1"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en-US" altLang="zh-CN" smtClean="0"/>
              <a:t>Click to edit Master text styles</a:t>
            </a:r>
            <a:endParaRPr kumimoji="1" lang="en-US" altLang="zh-CN" smtClean="0"/>
          </a:p>
          <a:p>
            <a:pPr lvl="1"/>
            <a:r>
              <a:rPr kumimoji="1" lang="en-US" altLang="zh-CN" smtClean="0"/>
              <a:t>Second level</a:t>
            </a:r>
            <a:endParaRPr kumimoji="1" lang="en-US" altLang="zh-CN" smtClean="0"/>
          </a:p>
          <a:p>
            <a:pPr lvl="2"/>
            <a:r>
              <a:rPr kumimoji="1" lang="en-US" altLang="zh-CN" smtClean="0"/>
              <a:t>Third level</a:t>
            </a:r>
            <a:endParaRPr kumimoji="1" lang="en-US" altLang="zh-CN" smtClean="0"/>
          </a:p>
          <a:p>
            <a:pPr lvl="3"/>
            <a:r>
              <a:rPr kumimoji="1" lang="en-US" altLang="zh-CN" smtClean="0"/>
              <a:t>Fourth level</a:t>
            </a:r>
            <a:endParaRPr kumimoji="1" lang="en-US" altLang="zh-CN" smtClean="0"/>
          </a:p>
          <a:p>
            <a:pPr lvl="4"/>
            <a:r>
              <a:rPr kumimoji="1" lang="en-US" altLang="zh-CN" smtClean="0"/>
              <a:t>Fifth level</a:t>
            </a:r>
            <a:endParaRPr kumimoji="1"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en-US" altLang="zh-CN" smtClean="0"/>
              <a:t>Click to edit Master text styles</a:t>
            </a:r>
            <a:endParaRPr kumimoji="1" lang="en-US" altLang="zh-CN" smtClean="0"/>
          </a:p>
          <a:p>
            <a:pPr lvl="1"/>
            <a:r>
              <a:rPr kumimoji="1" lang="en-US" altLang="zh-CN" smtClean="0"/>
              <a:t>Second level</a:t>
            </a:r>
            <a:endParaRPr kumimoji="1" lang="en-US" altLang="zh-CN" smtClean="0"/>
          </a:p>
          <a:p>
            <a:pPr lvl="2"/>
            <a:r>
              <a:rPr kumimoji="1" lang="en-US" altLang="zh-CN" smtClean="0"/>
              <a:t>Third level</a:t>
            </a:r>
            <a:endParaRPr kumimoji="1" lang="en-US" altLang="zh-CN" smtClean="0"/>
          </a:p>
          <a:p>
            <a:pPr lvl="3"/>
            <a:r>
              <a:rPr kumimoji="1" lang="en-US" altLang="zh-CN" smtClean="0"/>
              <a:t>Fourth level</a:t>
            </a:r>
            <a:endParaRPr kumimoji="1" lang="en-US" altLang="zh-CN" smtClean="0"/>
          </a:p>
          <a:p>
            <a:pPr lvl="4"/>
            <a:r>
              <a:rPr kumimoji="1" lang="en-US" altLang="zh-CN" smtClean="0"/>
              <a:t>Fifth level</a:t>
            </a:r>
            <a:endParaRPr kumimoji="1" lang="zh-CN" altLang="en-US"/>
          </a:p>
        </p:txBody>
      </p:sp>
      <p:sp>
        <p:nvSpPr>
          <p:cNvPr id="5" name="日期占位符 4"/>
          <p:cNvSpPr>
            <a:spLocks noGrp="1"/>
          </p:cNvSpPr>
          <p:nvPr>
            <p:ph type="dt" sz="half" idx="10"/>
          </p:nvPr>
        </p:nvSpPr>
        <p:spPr/>
        <p:txBody>
          <a:bodyPr/>
          <a:lstStyle/>
          <a:p>
            <a:fld id="{A1D07F22-6007-5747-97C5-ACB9B8DD2B95}" type="datetimeFigureOut">
              <a:rPr kumimoji="1" lang="zh-CN" altLang="en-US" smtClean="0"/>
            </a:fld>
            <a:endParaRPr kumimoji="1" lang="zh-CN" altLang="en-US"/>
          </a:p>
        </p:txBody>
      </p:sp>
      <p:sp>
        <p:nvSpPr>
          <p:cNvPr id="6" name="页脚占位符 5"/>
          <p:cNvSpPr>
            <a:spLocks noGrp="1"/>
          </p:cNvSpPr>
          <p:nvPr>
            <p:ph type="ftr" sz="quarter" idx="11"/>
          </p:nvPr>
        </p:nvSpPr>
        <p:spPr>
          <a:xfrm>
            <a:off x="3124200" y="6356350"/>
            <a:ext cx="2895600" cy="365125"/>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B77A552E-E01A-124E-8860-02CC8B25EBA8}" type="slidenum">
              <a:rPr kumimoji="1" lang="zh-CN" altLang="en-US" smtClean="0"/>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en-US" altLang="zh-CN" smtClean="0"/>
              <a:t>Click to edit Master title style</a:t>
            </a:r>
            <a:endParaRPr kumimoji="1"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zh-CN" smtClean="0"/>
              <a:t>Click to edit Master text styles</a:t>
            </a:r>
            <a:endParaRPr kumimoji="1" lang="en-US" altLang="zh-CN"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en-US" altLang="zh-CN" smtClean="0"/>
              <a:t>Click to edit Master text styles</a:t>
            </a:r>
            <a:endParaRPr kumimoji="1" lang="en-US" altLang="zh-CN" smtClean="0"/>
          </a:p>
          <a:p>
            <a:pPr lvl="1"/>
            <a:r>
              <a:rPr kumimoji="1" lang="en-US" altLang="zh-CN" smtClean="0"/>
              <a:t>Second level</a:t>
            </a:r>
            <a:endParaRPr kumimoji="1" lang="en-US" altLang="zh-CN" smtClean="0"/>
          </a:p>
          <a:p>
            <a:pPr lvl="2"/>
            <a:r>
              <a:rPr kumimoji="1" lang="en-US" altLang="zh-CN" smtClean="0"/>
              <a:t>Third level</a:t>
            </a:r>
            <a:endParaRPr kumimoji="1" lang="en-US" altLang="zh-CN" smtClean="0"/>
          </a:p>
          <a:p>
            <a:pPr lvl="3"/>
            <a:r>
              <a:rPr kumimoji="1" lang="en-US" altLang="zh-CN" smtClean="0"/>
              <a:t>Fourth level</a:t>
            </a:r>
            <a:endParaRPr kumimoji="1" lang="en-US" altLang="zh-CN" smtClean="0"/>
          </a:p>
          <a:p>
            <a:pPr lvl="4"/>
            <a:r>
              <a:rPr kumimoji="1" lang="en-US" altLang="zh-CN" smtClean="0"/>
              <a:t>Fifth level</a:t>
            </a:r>
            <a:endParaRPr kumimoji="1"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zh-CN" smtClean="0"/>
              <a:t>Click to edit Master text styles</a:t>
            </a:r>
            <a:endParaRPr kumimoji="1" lang="en-US" altLang="zh-CN"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en-US" altLang="zh-CN" smtClean="0"/>
              <a:t>Click to edit Master text styles</a:t>
            </a:r>
            <a:endParaRPr kumimoji="1" lang="en-US" altLang="zh-CN" smtClean="0"/>
          </a:p>
          <a:p>
            <a:pPr lvl="1"/>
            <a:r>
              <a:rPr kumimoji="1" lang="en-US" altLang="zh-CN" smtClean="0"/>
              <a:t>Second level</a:t>
            </a:r>
            <a:endParaRPr kumimoji="1" lang="en-US" altLang="zh-CN" smtClean="0"/>
          </a:p>
          <a:p>
            <a:pPr lvl="2"/>
            <a:r>
              <a:rPr kumimoji="1" lang="en-US" altLang="zh-CN" smtClean="0"/>
              <a:t>Third level</a:t>
            </a:r>
            <a:endParaRPr kumimoji="1" lang="en-US" altLang="zh-CN" smtClean="0"/>
          </a:p>
          <a:p>
            <a:pPr lvl="3"/>
            <a:r>
              <a:rPr kumimoji="1" lang="en-US" altLang="zh-CN" smtClean="0"/>
              <a:t>Fourth level</a:t>
            </a:r>
            <a:endParaRPr kumimoji="1" lang="en-US" altLang="zh-CN" smtClean="0"/>
          </a:p>
          <a:p>
            <a:pPr lvl="4"/>
            <a:r>
              <a:rPr kumimoji="1" lang="en-US" altLang="zh-CN" smtClean="0"/>
              <a:t>Fifth level</a:t>
            </a:r>
            <a:endParaRPr kumimoji="1" lang="zh-CN" altLang="en-US"/>
          </a:p>
        </p:txBody>
      </p:sp>
      <p:sp>
        <p:nvSpPr>
          <p:cNvPr id="7" name="日期占位符 6"/>
          <p:cNvSpPr>
            <a:spLocks noGrp="1"/>
          </p:cNvSpPr>
          <p:nvPr>
            <p:ph type="dt" sz="half" idx="10"/>
          </p:nvPr>
        </p:nvSpPr>
        <p:spPr/>
        <p:txBody>
          <a:bodyPr/>
          <a:lstStyle/>
          <a:p>
            <a:fld id="{A1D07F22-6007-5747-97C5-ACB9B8DD2B95}" type="datetimeFigureOut">
              <a:rPr kumimoji="1" lang="zh-CN" altLang="en-US" smtClean="0"/>
            </a:fld>
            <a:endParaRPr kumimoji="1" lang="zh-CN" altLang="en-US"/>
          </a:p>
        </p:txBody>
      </p:sp>
      <p:sp>
        <p:nvSpPr>
          <p:cNvPr id="8" name="页脚占位符 7"/>
          <p:cNvSpPr>
            <a:spLocks noGrp="1"/>
          </p:cNvSpPr>
          <p:nvPr>
            <p:ph type="ftr" sz="quarter" idx="11"/>
          </p:nvPr>
        </p:nvSpPr>
        <p:spPr>
          <a:xfrm>
            <a:off x="3124200" y="6356350"/>
            <a:ext cx="2895600" cy="365125"/>
          </a:xfrm>
          <a:prstGeom prst="rect">
            <a:avLst/>
          </a:prstGeom>
        </p:spPr>
        <p:txBody>
          <a:bodyPr/>
          <a:lstStyle/>
          <a:p>
            <a:endParaRPr kumimoji="1" lang="zh-CN" altLang="en-US"/>
          </a:p>
        </p:txBody>
      </p:sp>
      <p:sp>
        <p:nvSpPr>
          <p:cNvPr id="9" name="幻灯片编号占位符 8"/>
          <p:cNvSpPr>
            <a:spLocks noGrp="1"/>
          </p:cNvSpPr>
          <p:nvPr>
            <p:ph type="sldNum" sz="quarter" idx="12"/>
          </p:nvPr>
        </p:nvSpPr>
        <p:spPr/>
        <p:txBody>
          <a:bodyPr/>
          <a:lstStyle/>
          <a:p>
            <a:fld id="{B77A552E-E01A-124E-8860-02CC8B25EBA8}" type="slidenum">
              <a:rPr kumimoji="1" lang="zh-CN" altLang="en-US" smtClean="0"/>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smtClean="0"/>
              <a:t>Click to edit Master title style</a:t>
            </a:r>
            <a:endParaRPr kumimoji="1" lang="zh-CN" altLang="en-US"/>
          </a:p>
        </p:txBody>
      </p:sp>
      <p:sp>
        <p:nvSpPr>
          <p:cNvPr id="3" name="日期占位符 2"/>
          <p:cNvSpPr>
            <a:spLocks noGrp="1"/>
          </p:cNvSpPr>
          <p:nvPr>
            <p:ph type="dt" sz="half" idx="10"/>
          </p:nvPr>
        </p:nvSpPr>
        <p:spPr/>
        <p:txBody>
          <a:bodyPr/>
          <a:lstStyle/>
          <a:p>
            <a:fld id="{A1D07F22-6007-5747-97C5-ACB9B8DD2B95}" type="datetimeFigureOut">
              <a:rPr kumimoji="1" lang="zh-CN" altLang="en-US" smtClean="0"/>
            </a:fld>
            <a:endParaRPr kumimoji="1" lang="zh-CN" altLang="en-US"/>
          </a:p>
        </p:txBody>
      </p:sp>
      <p:sp>
        <p:nvSpPr>
          <p:cNvPr id="4" name="页脚占位符 3"/>
          <p:cNvSpPr>
            <a:spLocks noGrp="1"/>
          </p:cNvSpPr>
          <p:nvPr>
            <p:ph type="ftr" sz="quarter" idx="11"/>
          </p:nvPr>
        </p:nvSpPr>
        <p:spPr>
          <a:xfrm>
            <a:off x="3124200" y="6356350"/>
            <a:ext cx="2895600" cy="365125"/>
          </a:xfrm>
          <a:prstGeom prst="rect">
            <a:avLst/>
          </a:prstGeom>
        </p:spPr>
        <p:txBody>
          <a:bodyPr/>
          <a:lstStyle/>
          <a:p>
            <a:endParaRPr kumimoji="1" lang="zh-CN" altLang="en-US"/>
          </a:p>
        </p:txBody>
      </p:sp>
      <p:sp>
        <p:nvSpPr>
          <p:cNvPr id="5" name="幻灯片编号占位符 4"/>
          <p:cNvSpPr>
            <a:spLocks noGrp="1"/>
          </p:cNvSpPr>
          <p:nvPr>
            <p:ph type="sldNum" sz="quarter" idx="12"/>
          </p:nvPr>
        </p:nvSpPr>
        <p:spPr/>
        <p:txBody>
          <a:bodyPr/>
          <a:lstStyle/>
          <a:p>
            <a:fld id="{B77A552E-E01A-124E-8860-02CC8B25EBA8}" type="slidenum">
              <a:rPr kumimoji="1" lang="zh-CN" altLang="en-US" smtClean="0"/>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1D07F22-6007-5747-97C5-ACB9B8DD2B95}" type="datetimeFigureOut">
              <a:rPr kumimoji="1" lang="zh-CN" altLang="en-US" smtClean="0"/>
            </a:fld>
            <a:endParaRPr kumimoji="1" lang="zh-CN" altLang="en-US"/>
          </a:p>
        </p:txBody>
      </p:sp>
      <p:sp>
        <p:nvSpPr>
          <p:cNvPr id="3" name="页脚占位符 2"/>
          <p:cNvSpPr>
            <a:spLocks noGrp="1"/>
          </p:cNvSpPr>
          <p:nvPr>
            <p:ph type="ftr" sz="quarter" idx="11"/>
          </p:nvPr>
        </p:nvSpPr>
        <p:spPr>
          <a:xfrm>
            <a:off x="3124200" y="6356350"/>
            <a:ext cx="2895600" cy="365125"/>
          </a:xfrm>
          <a:prstGeom prst="rect">
            <a:avLst/>
          </a:prstGeom>
        </p:spPr>
        <p:txBody>
          <a:bodyPr/>
          <a:lstStyle/>
          <a:p>
            <a:endParaRPr kumimoji="1" lang="zh-CN" altLang="en-US"/>
          </a:p>
        </p:txBody>
      </p:sp>
      <p:sp>
        <p:nvSpPr>
          <p:cNvPr id="4" name="幻灯片编号占位符 3"/>
          <p:cNvSpPr>
            <a:spLocks noGrp="1"/>
          </p:cNvSpPr>
          <p:nvPr>
            <p:ph type="sldNum" sz="quarter" idx="12"/>
          </p:nvPr>
        </p:nvSpPr>
        <p:spPr/>
        <p:txBody>
          <a:bodyPr/>
          <a:lstStyle/>
          <a:p>
            <a:fld id="{B77A552E-E01A-124E-8860-02CC8B25EBA8}" type="slidenum">
              <a:rPr kumimoji="1" lang="zh-CN" altLang="en-US" smtClean="0"/>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kumimoji="1" lang="en-US" altLang="zh-CN" smtClean="0"/>
              <a:t>Click to edit Master title style</a:t>
            </a:r>
            <a:endParaRPr kumimoji="1"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en-US" altLang="zh-CN" smtClean="0"/>
              <a:t>Click to edit Master text styles</a:t>
            </a:r>
            <a:endParaRPr kumimoji="1" lang="en-US" altLang="zh-CN" smtClean="0"/>
          </a:p>
          <a:p>
            <a:pPr lvl="1"/>
            <a:r>
              <a:rPr kumimoji="1" lang="en-US" altLang="zh-CN" smtClean="0"/>
              <a:t>Second level</a:t>
            </a:r>
            <a:endParaRPr kumimoji="1" lang="en-US" altLang="zh-CN" smtClean="0"/>
          </a:p>
          <a:p>
            <a:pPr lvl="2"/>
            <a:r>
              <a:rPr kumimoji="1" lang="en-US" altLang="zh-CN" smtClean="0"/>
              <a:t>Third level</a:t>
            </a:r>
            <a:endParaRPr kumimoji="1" lang="en-US" altLang="zh-CN" smtClean="0"/>
          </a:p>
          <a:p>
            <a:pPr lvl="3"/>
            <a:r>
              <a:rPr kumimoji="1" lang="en-US" altLang="zh-CN" smtClean="0"/>
              <a:t>Fourth level</a:t>
            </a:r>
            <a:endParaRPr kumimoji="1" lang="en-US" altLang="zh-CN" smtClean="0"/>
          </a:p>
          <a:p>
            <a:pPr lvl="4"/>
            <a:r>
              <a:rPr kumimoji="1" lang="en-US" altLang="zh-CN" smtClean="0"/>
              <a:t>Fifth level</a:t>
            </a:r>
            <a:endParaRPr kumimoji="1"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en-US" altLang="zh-CN" smtClean="0"/>
              <a:t>Click to edit Master text styles</a:t>
            </a:r>
            <a:endParaRPr kumimoji="1" lang="en-US" altLang="zh-CN" smtClean="0"/>
          </a:p>
        </p:txBody>
      </p:sp>
      <p:sp>
        <p:nvSpPr>
          <p:cNvPr id="5" name="日期占位符 4"/>
          <p:cNvSpPr>
            <a:spLocks noGrp="1"/>
          </p:cNvSpPr>
          <p:nvPr>
            <p:ph type="dt" sz="half" idx="10"/>
          </p:nvPr>
        </p:nvSpPr>
        <p:spPr/>
        <p:txBody>
          <a:bodyPr/>
          <a:lstStyle/>
          <a:p>
            <a:fld id="{A1D07F22-6007-5747-97C5-ACB9B8DD2B95}" type="datetimeFigureOut">
              <a:rPr kumimoji="1" lang="zh-CN" altLang="en-US" smtClean="0"/>
            </a:fld>
            <a:endParaRPr kumimoji="1" lang="zh-CN" altLang="en-US"/>
          </a:p>
        </p:txBody>
      </p:sp>
      <p:sp>
        <p:nvSpPr>
          <p:cNvPr id="6" name="页脚占位符 5"/>
          <p:cNvSpPr>
            <a:spLocks noGrp="1"/>
          </p:cNvSpPr>
          <p:nvPr>
            <p:ph type="ftr" sz="quarter" idx="11"/>
          </p:nvPr>
        </p:nvSpPr>
        <p:spPr>
          <a:xfrm>
            <a:off x="3124200" y="6356350"/>
            <a:ext cx="2895600" cy="365125"/>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B77A552E-E01A-124E-8860-02CC8B25EBA8}" type="slidenum">
              <a:rPr kumimoji="1" lang="zh-CN" altLang="en-US" smtClean="0"/>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en-US" altLang="zh-CN" smtClean="0"/>
              <a:t>Click to edit Master title style</a:t>
            </a:r>
            <a:endParaRPr kumimoji="1" lang="zh-CN" altLang="en-US"/>
          </a:p>
        </p:txBody>
      </p:sp>
      <p:sp>
        <p:nvSpPr>
          <p:cNvPr id="3" name="图片占位符 2"/>
          <p:cNvSpPr>
            <a:spLocks noGrp="1"/>
          </p:cNvSpPr>
          <p:nvPr>
            <p:ph type="pic" idx="1" hasCustomPrompt="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1" lang="en-US" altLang="zh-CN" smtClean="0"/>
              <a:t>Drag picture to placeholder or click icon to add</a:t>
            </a:r>
            <a:endParaRPr kumimoji="1"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en-US" altLang="zh-CN" smtClean="0"/>
              <a:t>Click to edit Master text styles</a:t>
            </a:r>
            <a:endParaRPr kumimoji="1" lang="en-US" altLang="zh-CN" smtClean="0"/>
          </a:p>
        </p:txBody>
      </p:sp>
      <p:sp>
        <p:nvSpPr>
          <p:cNvPr id="5" name="日期占位符 4"/>
          <p:cNvSpPr>
            <a:spLocks noGrp="1"/>
          </p:cNvSpPr>
          <p:nvPr>
            <p:ph type="dt" sz="half" idx="10"/>
          </p:nvPr>
        </p:nvSpPr>
        <p:spPr/>
        <p:txBody>
          <a:bodyPr/>
          <a:lstStyle/>
          <a:p>
            <a:fld id="{A1D07F22-6007-5747-97C5-ACB9B8DD2B95}" type="datetimeFigureOut">
              <a:rPr kumimoji="1" lang="zh-CN" altLang="en-US" smtClean="0"/>
            </a:fld>
            <a:endParaRPr kumimoji="1" lang="zh-CN" altLang="en-US"/>
          </a:p>
        </p:txBody>
      </p:sp>
      <p:sp>
        <p:nvSpPr>
          <p:cNvPr id="6" name="页脚占位符 5"/>
          <p:cNvSpPr>
            <a:spLocks noGrp="1"/>
          </p:cNvSpPr>
          <p:nvPr>
            <p:ph type="ftr" sz="quarter" idx="11"/>
          </p:nvPr>
        </p:nvSpPr>
        <p:spPr>
          <a:xfrm>
            <a:off x="3124200" y="6356350"/>
            <a:ext cx="2895600" cy="365125"/>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B77A552E-E01A-124E-8860-02CC8B25EBA8}" type="slidenum">
              <a:rPr kumimoji="1" lang="zh-CN" altLang="en-US" smtClean="0"/>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D07F22-6007-5747-97C5-ACB9B8DD2B95}" type="datetimeFigureOut">
              <a:rPr kumimoji="1" lang="zh-CN" altLang="en-US" smtClean="0"/>
            </a:fld>
            <a:endParaRPr kumimoji="1" lang="zh-CN" altLang="en-US"/>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7A552E-E01A-124E-8860-02CC8B25EBA8}"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zh-CN" altLang="en-US" sz="2800"/>
              <a:t>大模型的推理</a:t>
            </a:r>
            <a:endParaRPr lang="zh-CN" altLang="en-US" sz="2800"/>
          </a:p>
        </p:txBody>
      </p:sp>
      <p:sp>
        <p:nvSpPr>
          <p:cNvPr id="3" name="副标题 2"/>
          <p:cNvSpPr>
            <a:spLocks noGrp="1"/>
          </p:cNvSpPr>
          <p:nvPr>
            <p:ph type="subTitle" idx="1"/>
          </p:nvPr>
        </p:nvSpPr>
        <p:spPr/>
        <p:txBody>
          <a:bodyPr/>
          <a:p>
            <a:pPr algn="ctr">
              <a:buClrTx/>
              <a:buSzTx/>
              <a:buNone/>
            </a:pPr>
            <a:r>
              <a:rPr lang="zh-CN" altLang="en-US" sz="2400" b="1">
                <a:latin typeface="Calibri" panose="020F0502020204030204" charset="0"/>
                <a:ea typeface="宋体" panose="02010600030101010101" pitchFamily="2" charset="-122"/>
              </a:rPr>
              <a:t>刘鼎元 1120213414</a:t>
            </a:r>
            <a:endParaRPr lang="zh-CN" altLang="en-US" sz="2400" b="1">
              <a:latin typeface="Calibri" panose="020F0502020204030204" charset="0"/>
              <a:ea typeface="宋体"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模型压缩</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模型压缩的主要目的</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a:t>
            </a:r>
            <a:r>
              <a:rPr lang="zh-CN" altLang="en-US" sz="2400">
                <a:solidFill>
                  <a:srgbClr val="FF0000"/>
                </a:solidFill>
                <a:latin typeface="Calibri" panose="020F0502020204030204" charset="0"/>
                <a:ea typeface="宋体" panose="02010600030101010101" pitchFamily="2" charset="-122"/>
                <a:sym typeface="+mn-ea"/>
              </a:rPr>
              <a:t>结构优化</a:t>
            </a:r>
            <a:r>
              <a:rPr lang="zh-CN" altLang="en-US" sz="2400">
                <a:latin typeface="Calibri" panose="020F0502020204030204" charset="0"/>
                <a:ea typeface="宋体" panose="02010600030101010101" pitchFamily="2" charset="-122"/>
                <a:sym typeface="+mn-ea"/>
              </a:rPr>
              <a:t>和</a:t>
            </a:r>
            <a:r>
              <a:rPr lang="zh-CN" altLang="en-US" sz="2400">
                <a:solidFill>
                  <a:srgbClr val="FF0000"/>
                </a:solidFill>
                <a:latin typeface="Calibri" panose="020F0502020204030204" charset="0"/>
                <a:ea typeface="宋体" panose="02010600030101010101" pitchFamily="2" charset="-122"/>
                <a:sym typeface="+mn-ea"/>
              </a:rPr>
              <a:t>去除冗余</a:t>
            </a:r>
            <a:r>
              <a:rPr lang="zh-CN" altLang="en-US" sz="2400">
                <a:solidFill>
                  <a:schemeClr val="tx1"/>
                </a:solidFill>
                <a:latin typeface="Calibri" panose="020F0502020204030204" charset="0"/>
                <a:ea typeface="宋体" panose="02010600030101010101" pitchFamily="2" charset="-122"/>
                <a:sym typeface="+mn-ea"/>
              </a:rPr>
              <a:t>，以精简满足实际需求所需的空间占用。</a:t>
            </a:r>
            <a:endParaRPr lang="zh-CN" altLang="en-US" sz="2400">
              <a:solidFill>
                <a:schemeClr val="tx1"/>
              </a:solidFill>
              <a:latin typeface="Calibri" panose="020F0502020204030204" charset="0"/>
              <a:ea typeface="宋体" panose="02010600030101010101" pitchFamily="2" charset="-122"/>
              <a:sym typeface="+mn-ea"/>
            </a:endParaRPr>
          </a:p>
          <a:p>
            <a:endParaRPr lang="zh-CN" altLang="en-US" sz="2400">
              <a:solidFill>
                <a:schemeClr val="tx1"/>
              </a:solidFill>
              <a:latin typeface="Calibri" panose="020F0502020204030204" charset="0"/>
              <a:ea typeface="宋体" panose="02010600030101010101" pitchFamily="2" charset="-122"/>
              <a:sym typeface="+mn-ea"/>
            </a:endParaRPr>
          </a:p>
          <a:p>
            <a:r>
              <a:rPr lang="zh-CN" altLang="en-US" sz="2400" b="1">
                <a:solidFill>
                  <a:schemeClr val="tx1"/>
                </a:solidFill>
                <a:latin typeface="Calibri" panose="020F0502020204030204" charset="0"/>
                <a:ea typeface="宋体" panose="02010600030101010101" pitchFamily="2" charset="-122"/>
                <a:sym typeface="+mn-ea"/>
              </a:rPr>
              <a:t>模型压缩的技术手段</a:t>
            </a:r>
            <a:r>
              <a:rPr lang="en-US" altLang="zh-CN" sz="2400" b="1">
                <a:solidFill>
                  <a:schemeClr val="tx1"/>
                </a:solidFill>
                <a:latin typeface="Calibri" panose="020F0502020204030204" charset="0"/>
                <a:ea typeface="宋体" panose="02010600030101010101" pitchFamily="2" charset="-122"/>
                <a:sym typeface="+mn-ea"/>
              </a:rPr>
              <a:t> </a:t>
            </a:r>
            <a:r>
              <a:rPr lang="zh-CN" altLang="en-US" sz="2400">
                <a:solidFill>
                  <a:schemeClr val="tx1"/>
                </a:solidFill>
                <a:latin typeface="Calibri" panose="020F0502020204030204" charset="0"/>
                <a:ea typeface="宋体" panose="02010600030101010101" pitchFamily="2" charset="-122"/>
                <a:sym typeface="+mn-ea"/>
              </a:rPr>
              <a:t>繁多，下面介绍图示三种技术：</a:t>
            </a:r>
            <a:endParaRPr lang="zh-CN" altLang="en-US" sz="2400">
              <a:solidFill>
                <a:schemeClr val="tx1"/>
              </a:solidFill>
              <a:latin typeface="Calibri" panose="020F0502020204030204" charset="0"/>
              <a:ea typeface="宋体" panose="02010600030101010101" pitchFamily="2" charset="-122"/>
              <a:sym typeface="+mn-ea"/>
            </a:endParaRPr>
          </a:p>
          <a:p>
            <a:pPr marL="0" indent="0">
              <a:buNone/>
            </a:pPr>
            <a:r>
              <a:rPr lang="zh-CN" altLang="en-US" sz="2400">
                <a:solidFill>
                  <a:schemeClr val="tx1"/>
                </a:solidFill>
                <a:latin typeface="Calibri" panose="020F0502020204030204" charset="0"/>
                <a:ea typeface="宋体" panose="02010600030101010101" pitchFamily="2" charset="-122"/>
                <a:sym typeface="+mn-ea"/>
              </a:rPr>
              <a:t> </a:t>
            </a:r>
            <a:r>
              <a:rPr lang="en-US" altLang="zh-CN" sz="2400">
                <a:solidFill>
                  <a:schemeClr val="tx1"/>
                </a:solidFill>
                <a:latin typeface="Calibri" panose="020F0502020204030204" charset="0"/>
                <a:ea typeface="宋体" panose="02010600030101010101" pitchFamily="2" charset="-122"/>
                <a:sym typeface="+mn-ea"/>
              </a:rPr>
              <a:t> </a:t>
            </a:r>
            <a:endParaRPr lang="zh-CN" altLang="en-US" sz="2400">
              <a:solidFill>
                <a:srgbClr val="FF0000"/>
              </a:solidFill>
              <a:latin typeface="Calibri" panose="020F0502020204030204" charset="0"/>
              <a:ea typeface="宋体" panose="02010600030101010101" pitchFamily="2" charset="-122"/>
            </a:endParaRPr>
          </a:p>
          <a:p>
            <a:pPr marL="0" indent="0">
              <a:buNone/>
            </a:pPr>
            <a:endParaRPr lang="zh-CN" altLang="en-US" sz="2400">
              <a:solidFill>
                <a:srgbClr val="FF0000"/>
              </a:solidFill>
              <a:latin typeface="Calibri" panose="020F0502020204030204" charset="0"/>
              <a:ea typeface="宋体" panose="02010600030101010101" pitchFamily="2" charset="-122"/>
            </a:endParaRPr>
          </a:p>
        </p:txBody>
      </p:sp>
      <p:pic>
        <p:nvPicPr>
          <p:cNvPr id="5" name="图片 4"/>
          <p:cNvPicPr>
            <a:picLocks noChangeAspect="1"/>
          </p:cNvPicPr>
          <p:nvPr/>
        </p:nvPicPr>
        <p:blipFill>
          <a:blip r:embed="rId1"/>
          <a:stretch>
            <a:fillRect/>
          </a:stretch>
        </p:blipFill>
        <p:spPr>
          <a:xfrm>
            <a:off x="3932555" y="2919730"/>
            <a:ext cx="4533900" cy="283845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rPr>
              <a:t>动转静</a:t>
            </a:r>
            <a:endParaRPr lang="zh-CN" altLang="en-US" sz="280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动转静的定义</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将模型训练中使用的动态张量计算网络</a:t>
            </a:r>
            <a:r>
              <a:rPr lang="zh-CN" altLang="en-US" sz="2400">
                <a:solidFill>
                  <a:srgbClr val="FF0000"/>
                </a:solidFill>
                <a:latin typeface="Calibri" panose="020F0502020204030204" charset="0"/>
                <a:ea typeface="宋体" panose="02010600030101010101" pitchFamily="2" charset="-122"/>
              </a:rPr>
              <a:t>固定</a:t>
            </a:r>
            <a:r>
              <a:rPr lang="zh-CN" altLang="en-US" sz="2400">
                <a:latin typeface="Calibri" panose="020F0502020204030204" charset="0"/>
                <a:ea typeface="宋体" panose="02010600030101010101" pitchFamily="2" charset="-122"/>
              </a:rPr>
              <a:t>为静止的网络用于推理，就是动转静的过程。</a:t>
            </a:r>
            <a:endParaRPr lang="zh-CN" altLang="en-US" sz="2400">
              <a:latin typeface="Calibri" panose="020F0502020204030204" charset="0"/>
              <a:ea typeface="宋体" panose="02010600030101010101" pitchFamily="2" charset="-122"/>
            </a:endParaRPr>
          </a:p>
        </p:txBody>
      </p:sp>
      <p:pic>
        <p:nvPicPr>
          <p:cNvPr id="6" name="图片 5"/>
          <p:cNvPicPr>
            <a:picLocks noChangeAspect="1"/>
          </p:cNvPicPr>
          <p:nvPr/>
        </p:nvPicPr>
        <p:blipFill>
          <a:blip r:embed="rId1"/>
          <a:stretch>
            <a:fillRect/>
          </a:stretch>
        </p:blipFill>
        <p:spPr>
          <a:xfrm>
            <a:off x="503555" y="3016250"/>
            <a:ext cx="8211820" cy="290449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动转静</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动态图的优势</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在训练过程中，模型算法进行不断的优化迭代，不断更新的动态图是更好的选择。</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sym typeface="+mn-ea"/>
              </a:rPr>
              <a:t>静态图的优势</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而在推理过程中，算法优化已经基本完成，失去了采用动态图进行不断更新的必要。使用静态图固定已有计算网络即可满足任务需要，同时节省了每次任务生成网络的耗时，因此成为更好的选择。</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动转静</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实际代码过程</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中，静态图通过对计算网络中间表示的存储读取，节省了动态即时生成计算网络的用时。</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2256155" y="2661285"/>
            <a:ext cx="4838700" cy="33889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动转静</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案例</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下图是调用</a:t>
            </a:r>
            <a:r>
              <a:rPr lang="en-US" altLang="zh-CN" sz="2400">
                <a:latin typeface="Calibri" panose="020F0502020204030204" charset="0"/>
                <a:ea typeface="宋体" panose="02010600030101010101" pitchFamily="2" charset="-122"/>
              </a:rPr>
              <a:t>保存</a:t>
            </a:r>
            <a:r>
              <a:rPr lang="zh-CN" altLang="en-US" sz="2400">
                <a:latin typeface="Calibri" panose="020F0502020204030204" charset="0"/>
                <a:ea typeface="宋体" panose="02010600030101010101" pitchFamily="2" charset="-122"/>
              </a:rPr>
              <a:t>（</a:t>
            </a:r>
            <a:r>
              <a:rPr lang="en-US" altLang="zh-CN" sz="2400">
                <a:latin typeface="Calibri" panose="020F0502020204030204" charset="0"/>
                <a:ea typeface="宋体" panose="02010600030101010101" pitchFamily="2" charset="-122"/>
              </a:rPr>
              <a:t>jit.save</a:t>
            </a:r>
            <a:r>
              <a:rPr lang="zh-CN" altLang="en-US" sz="2400">
                <a:latin typeface="Calibri" panose="020F0502020204030204" charset="0"/>
                <a:ea typeface="宋体" panose="02010600030101010101" pitchFamily="2" charset="-122"/>
              </a:rPr>
              <a:t>）</a:t>
            </a:r>
            <a:r>
              <a:rPr lang="en-US" altLang="zh-CN" sz="2400">
                <a:latin typeface="Calibri" panose="020F0502020204030204" charset="0"/>
                <a:ea typeface="宋体" panose="02010600030101010101" pitchFamily="2" charset="-122"/>
              </a:rPr>
              <a:t>和加载</a:t>
            </a:r>
            <a:r>
              <a:rPr lang="zh-CN" altLang="en-US" sz="2400">
                <a:latin typeface="Calibri" panose="020F0502020204030204" charset="0"/>
                <a:ea typeface="宋体" panose="02010600030101010101" pitchFamily="2" charset="-122"/>
              </a:rPr>
              <a:t>（</a:t>
            </a:r>
            <a:r>
              <a:rPr lang="en-US" altLang="zh-CN" sz="2400">
                <a:latin typeface="Calibri" panose="020F0502020204030204" charset="0"/>
                <a:ea typeface="宋体" panose="02010600030101010101" pitchFamily="2" charset="-122"/>
              </a:rPr>
              <a:t>jit.load</a:t>
            </a:r>
            <a:r>
              <a:rPr lang="zh-CN" altLang="en-US" sz="2400">
                <a:latin typeface="Calibri" panose="020F0502020204030204" charset="0"/>
                <a:ea typeface="宋体" panose="02010600030101010101" pitchFamily="2" charset="-122"/>
              </a:rPr>
              <a:t>）接口构造静态图</a:t>
            </a:r>
            <a:r>
              <a:rPr lang="en-US" altLang="zh-CN" sz="2400">
                <a:latin typeface="Calibri" panose="020F0502020204030204" charset="0"/>
                <a:ea typeface="宋体" panose="02010600030101010101" pitchFamily="2" charset="-122"/>
              </a:rPr>
              <a:t>模型</a:t>
            </a:r>
            <a:r>
              <a:rPr lang="zh-CN" altLang="en-US" sz="2400">
                <a:latin typeface="Calibri" panose="020F0502020204030204" charset="0"/>
                <a:ea typeface="宋体" panose="02010600030101010101" pitchFamily="2" charset="-122"/>
              </a:rPr>
              <a:t>的例子。</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31115" y="2132330"/>
            <a:ext cx="9116060" cy="399923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rPr>
              <a:t>量化</a:t>
            </a:r>
            <a:endParaRPr lang="zh-CN" altLang="en-US" sz="280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低比特量化技术：</a:t>
            </a:r>
            <a:r>
              <a:rPr lang="zh-CN" altLang="en-US" sz="2400">
                <a:latin typeface="Calibri" panose="020F0502020204030204" charset="0"/>
                <a:ea typeface="宋体" panose="02010600030101010101" pitchFamily="2" charset="-122"/>
              </a:rPr>
              <a:t>通过</a:t>
            </a:r>
            <a:r>
              <a:rPr lang="zh-CN" altLang="en-US" sz="2400">
                <a:solidFill>
                  <a:srgbClr val="FF0000"/>
                </a:solidFill>
                <a:latin typeface="Calibri" panose="020F0502020204030204" charset="0"/>
                <a:ea typeface="宋体" panose="02010600030101010101" pitchFamily="2" charset="-122"/>
              </a:rPr>
              <a:t>压缩精度</a:t>
            </a:r>
            <a:r>
              <a:rPr lang="zh-CN" altLang="en-US" sz="2400">
                <a:latin typeface="Calibri" panose="020F0502020204030204" charset="0"/>
                <a:ea typeface="宋体" panose="02010600030101010101" pitchFamily="2" charset="-122"/>
              </a:rPr>
              <a:t>，将浮点数转为低比特存储和计算，对访存和计算都有优化效果。</a:t>
            </a:r>
            <a:endParaRPr lang="zh-CN" altLang="en-US" sz="2400">
              <a:latin typeface="Calibri" panose="020F0502020204030204" charset="0"/>
              <a:ea typeface="宋体" panose="02010600030101010101" pitchFamily="2" charset="-122"/>
            </a:endParaRPr>
          </a:p>
          <a:p>
            <a:pPr marL="0" indent="0">
              <a:buNone/>
            </a:pP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0" y="2723515"/>
            <a:ext cx="9110345" cy="330708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量化</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量化技术的现实应用</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现实问题往往不要求达到高比特浮点数的精度，因此这是现实问题不关心的冗余部分。去除冗余，采用低比特数精度，就能达到精简空间占用的目的。</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量化技术的主要研究方向</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是精度压缩程度不变的情况下，减小量化误差。</a:t>
            </a:r>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量化</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a:xfrm>
            <a:off x="457200" y="1184275"/>
            <a:ext cx="8347075" cy="5067935"/>
          </a:xfrm>
        </p:spPr>
        <p:txBody>
          <a:bodyPr>
            <a:normAutofit/>
          </a:bodyPr>
          <a:p>
            <a:r>
              <a:rPr lang="zh-CN" altLang="en-US" sz="2400" b="1">
                <a:latin typeface="Calibri" panose="020F0502020204030204" charset="0"/>
                <a:ea typeface="宋体" panose="02010600030101010101" pitchFamily="2" charset="-122"/>
                <a:sym typeface="+mn-ea"/>
              </a:rPr>
              <a:t>量化误差</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量化到的低精度取值范围</a:t>
            </a:r>
            <a:r>
              <a:rPr lang="zh-CN" altLang="en-US" sz="2400">
                <a:latin typeface="Calibri" panose="020F0502020204030204" charset="0"/>
                <a:ea typeface="宋体" panose="02010600030101010101" pitchFamily="2" charset="-122"/>
                <a:sym typeface="+mn-ea"/>
              </a:rPr>
              <a:t>区间（</a:t>
            </a:r>
            <a:r>
              <a:rPr lang="en-US" altLang="zh-CN" sz="2400">
                <a:latin typeface="Calibri" panose="020F0502020204030204" charset="0"/>
                <a:ea typeface="宋体" panose="02010600030101010101" pitchFamily="2" charset="-122"/>
                <a:sym typeface="+mn-ea"/>
              </a:rPr>
              <a:t>max-min</a:t>
            </a:r>
            <a:r>
              <a:rPr lang="zh-CN" altLang="en-US" sz="2400">
                <a:latin typeface="Calibri" panose="020F0502020204030204" charset="0"/>
                <a:ea typeface="宋体" panose="02010600030101010101" pitchFamily="2" charset="-122"/>
                <a:sym typeface="+mn-ea"/>
              </a:rPr>
              <a:t>）影响着量化误差，区间大小需要在</a:t>
            </a:r>
            <a:r>
              <a:rPr lang="en-US" altLang="zh-CN" sz="2400">
                <a:latin typeface="Calibri" panose="020F0502020204030204" charset="0"/>
                <a:ea typeface="宋体" panose="02010600030101010101" pitchFamily="2" charset="-122"/>
                <a:sym typeface="+mn-ea"/>
              </a:rPr>
              <a:t>取整</a:t>
            </a:r>
            <a:r>
              <a:rPr lang="zh-CN" altLang="en-US" sz="2400">
                <a:latin typeface="Calibri" panose="020F0502020204030204" charset="0"/>
                <a:ea typeface="宋体" panose="02010600030101010101" pitchFamily="2" charset="-122"/>
                <a:sym typeface="+mn-ea"/>
              </a:rPr>
              <a:t>和</a:t>
            </a:r>
            <a:r>
              <a:rPr lang="en-US" altLang="zh-CN" sz="2400">
                <a:latin typeface="Calibri" panose="020F0502020204030204" charset="0"/>
                <a:ea typeface="宋体" panose="02010600030101010101" pitchFamily="2" charset="-122"/>
                <a:sym typeface="+mn-ea"/>
              </a:rPr>
              <a:t>截断</a:t>
            </a:r>
            <a:r>
              <a:rPr lang="zh-CN" altLang="en-US" sz="2400">
                <a:latin typeface="Calibri" panose="020F0502020204030204" charset="0"/>
                <a:ea typeface="宋体" panose="02010600030101010101" pitchFamily="2" charset="-122"/>
                <a:sym typeface="+mn-ea"/>
              </a:rPr>
              <a:t>误差之间取得平衡以保证总误差最小。</a:t>
            </a:r>
            <a:endParaRPr lang="en-US" altLang="zh-CN" sz="2400">
              <a:latin typeface="Calibri" panose="020F0502020204030204" charset="0"/>
              <a:ea typeface="宋体" panose="02010600030101010101" pitchFamily="2" charset="-122"/>
            </a:endParaRPr>
          </a:p>
          <a:p>
            <a:endParaRPr lang="en-US" altLang="zh-CN" sz="2400">
              <a:latin typeface="Calibri" panose="020F0502020204030204" charset="0"/>
              <a:ea typeface="宋体" panose="02010600030101010101" pitchFamily="2" charset="-122"/>
            </a:endParaRPr>
          </a:p>
          <a:p>
            <a:endParaRPr lang="en-US" altLang="zh-CN" sz="2400">
              <a:latin typeface="Calibri" panose="020F0502020204030204" charset="0"/>
              <a:ea typeface="宋体" panose="02010600030101010101" pitchFamily="2" charset="-122"/>
            </a:endParaRPr>
          </a:p>
          <a:p>
            <a:endParaRPr lang="en-US" altLang="zh-CN" sz="2400">
              <a:latin typeface="Calibri" panose="020F0502020204030204" charset="0"/>
              <a:ea typeface="宋体" panose="02010600030101010101" pitchFamily="2" charset="-122"/>
            </a:endParaRPr>
          </a:p>
          <a:p>
            <a:r>
              <a:rPr lang="en-US" altLang="zh-CN" sz="2100">
                <a:latin typeface="Calibri" panose="020F0502020204030204" charset="0"/>
                <a:ea typeface="宋体" panose="02010600030101010101" pitchFamily="2" charset="-122"/>
                <a:sym typeface="+mn-ea"/>
              </a:rPr>
              <a:t>取整</a:t>
            </a:r>
            <a:r>
              <a:rPr lang="en-US" altLang="zh-CN" sz="2100">
                <a:latin typeface="Calibri" panose="020F0502020204030204" charset="0"/>
                <a:ea typeface="宋体" panose="02010600030101010101" pitchFamily="2" charset="-122"/>
              </a:rPr>
              <a:t>（</a:t>
            </a:r>
            <a:r>
              <a:rPr lang="en-US" altLang="zh-CN" sz="2100">
                <a:latin typeface="Calibri" panose="020F0502020204030204" charset="0"/>
                <a:ea typeface="宋体" panose="02010600030101010101" pitchFamily="2" charset="-122"/>
                <a:sym typeface="+mn-ea"/>
              </a:rPr>
              <a:t>Rounding</a:t>
            </a:r>
            <a:r>
              <a:rPr lang="en-US" altLang="zh-CN" sz="2100">
                <a:latin typeface="Calibri" panose="020F0502020204030204" charset="0"/>
                <a:ea typeface="宋体" panose="02010600030101010101" pitchFamily="2" charset="-122"/>
              </a:rPr>
              <a:t>）：误差与</a:t>
            </a:r>
            <a:r>
              <a:rPr lang="zh-CN" altLang="en-US" sz="2100">
                <a:latin typeface="Calibri" panose="020F0502020204030204" charset="0"/>
                <a:ea typeface="宋体" panose="02010600030101010101" pitchFamily="2" charset="-122"/>
                <a:sym typeface="+mn-ea"/>
              </a:rPr>
              <a:t>区间</a:t>
            </a:r>
            <a:r>
              <a:rPr lang="zh-CN" altLang="en-US" sz="2100">
                <a:latin typeface="Calibri" panose="020F0502020204030204" charset="0"/>
                <a:ea typeface="宋体" panose="02010600030101010101" pitchFamily="2" charset="-122"/>
              </a:rPr>
              <a:t>（</a:t>
            </a:r>
            <a:r>
              <a:rPr lang="en-US" altLang="zh-CN" sz="2100">
                <a:latin typeface="Calibri" panose="020F0502020204030204" charset="0"/>
                <a:ea typeface="宋体" panose="02010600030101010101" pitchFamily="2" charset="-122"/>
              </a:rPr>
              <a:t>max-min</a:t>
            </a:r>
            <a:r>
              <a:rPr lang="zh-CN" altLang="en-US" sz="2100">
                <a:latin typeface="Calibri" panose="020F0502020204030204" charset="0"/>
                <a:ea typeface="宋体" panose="02010600030101010101" pitchFamily="2" charset="-122"/>
              </a:rPr>
              <a:t>）</a:t>
            </a:r>
            <a:r>
              <a:rPr lang="en-US" altLang="zh-CN" sz="2100">
                <a:latin typeface="Calibri" panose="020F0502020204030204" charset="0"/>
                <a:ea typeface="宋体" panose="02010600030101010101" pitchFamily="2" charset="-122"/>
              </a:rPr>
              <a:t>大小正相关。</a:t>
            </a:r>
            <a:r>
              <a:rPr lang="zh-CN" altLang="en-US" sz="2100">
                <a:latin typeface="Calibri" panose="020F0502020204030204" charset="0"/>
                <a:ea typeface="宋体" panose="02010600030101010101" pitchFamily="2" charset="-122"/>
              </a:rPr>
              <a:t>区间内取整到低精度形成误差。</a:t>
            </a:r>
            <a:endParaRPr lang="en-US" altLang="zh-CN" sz="2100">
              <a:latin typeface="Calibri" panose="020F0502020204030204" charset="0"/>
              <a:ea typeface="宋体" panose="02010600030101010101" pitchFamily="2" charset="-122"/>
            </a:endParaRPr>
          </a:p>
          <a:p>
            <a:r>
              <a:rPr lang="en-US" altLang="zh-CN" sz="2100">
                <a:latin typeface="Calibri" panose="020F0502020204030204" charset="0"/>
                <a:ea typeface="宋体" panose="02010600030101010101" pitchFamily="2" charset="-122"/>
                <a:sym typeface="+mn-ea"/>
              </a:rPr>
              <a:t>截断</a:t>
            </a:r>
            <a:r>
              <a:rPr lang="en-US" altLang="zh-CN" sz="2100">
                <a:latin typeface="Calibri" panose="020F0502020204030204" charset="0"/>
                <a:ea typeface="宋体" panose="02010600030101010101" pitchFamily="2" charset="-122"/>
              </a:rPr>
              <a:t>（</a:t>
            </a:r>
            <a:r>
              <a:rPr lang="en-US" altLang="zh-CN" sz="2100">
                <a:latin typeface="Calibri" panose="020F0502020204030204" charset="0"/>
                <a:ea typeface="宋体" panose="02010600030101010101" pitchFamily="2" charset="-122"/>
                <a:sym typeface="+mn-ea"/>
              </a:rPr>
              <a:t>Clipping</a:t>
            </a:r>
            <a:r>
              <a:rPr lang="en-US" altLang="zh-CN" sz="2100">
                <a:latin typeface="Calibri" panose="020F0502020204030204" charset="0"/>
                <a:ea typeface="宋体" panose="02010600030101010101" pitchFamily="2" charset="-122"/>
              </a:rPr>
              <a:t>）：误差与</a:t>
            </a:r>
            <a:r>
              <a:rPr lang="zh-CN" altLang="en-US" sz="2100">
                <a:latin typeface="Calibri" panose="020F0502020204030204" charset="0"/>
                <a:ea typeface="宋体" panose="02010600030101010101" pitchFamily="2" charset="-122"/>
                <a:sym typeface="+mn-ea"/>
              </a:rPr>
              <a:t>区间</a:t>
            </a:r>
            <a:r>
              <a:rPr lang="zh-CN" altLang="en-US" sz="2100">
                <a:latin typeface="Calibri" panose="020F0502020204030204" charset="0"/>
                <a:ea typeface="宋体" panose="02010600030101010101" pitchFamily="2" charset="-122"/>
              </a:rPr>
              <a:t>（</a:t>
            </a:r>
            <a:r>
              <a:rPr lang="en-US" altLang="zh-CN" sz="2100">
                <a:latin typeface="Calibri" panose="020F0502020204030204" charset="0"/>
                <a:ea typeface="宋体" panose="02010600030101010101" pitchFamily="2" charset="-122"/>
              </a:rPr>
              <a:t>max-min</a:t>
            </a:r>
            <a:r>
              <a:rPr lang="zh-CN" altLang="en-US" sz="2100">
                <a:latin typeface="Calibri" panose="020F0502020204030204" charset="0"/>
                <a:ea typeface="宋体" panose="02010600030101010101" pitchFamily="2" charset="-122"/>
              </a:rPr>
              <a:t>）</a:t>
            </a:r>
            <a:r>
              <a:rPr lang="en-US" altLang="zh-CN" sz="2100">
                <a:latin typeface="Calibri" panose="020F0502020204030204" charset="0"/>
                <a:ea typeface="宋体" panose="02010600030101010101" pitchFamily="2" charset="-122"/>
              </a:rPr>
              <a:t>大小负相关。</a:t>
            </a:r>
            <a:r>
              <a:rPr lang="zh-CN" altLang="en-US" sz="2100">
                <a:latin typeface="Calibri" panose="020F0502020204030204" charset="0"/>
                <a:ea typeface="宋体" panose="02010600030101010101" pitchFamily="2" charset="-122"/>
                <a:sym typeface="+mn-ea"/>
              </a:rPr>
              <a:t>区间外截断到区间边缘形成误差</a:t>
            </a:r>
            <a:r>
              <a:rPr lang="zh-CN" altLang="en-US" sz="2400">
                <a:latin typeface="Calibri" panose="020F0502020204030204" charset="0"/>
                <a:ea typeface="宋体" panose="02010600030101010101" pitchFamily="2" charset="-122"/>
                <a:sym typeface="+mn-ea"/>
              </a:rPr>
              <a:t>。</a:t>
            </a:r>
            <a:endParaRPr lang="en-US" altLang="zh-CN" sz="2400">
              <a:latin typeface="Calibri" panose="020F0502020204030204" charset="0"/>
              <a:ea typeface="宋体" panose="02010600030101010101" pitchFamily="2" charset="-122"/>
            </a:endParaRPr>
          </a:p>
          <a:p>
            <a:endParaRPr lang="en-US" altLang="zh-CN" sz="2400">
              <a:latin typeface="Calibri" panose="020F0502020204030204" charset="0"/>
              <a:ea typeface="宋体" panose="02010600030101010101" pitchFamily="2" charset="-122"/>
            </a:endParaRPr>
          </a:p>
          <a:p>
            <a:pPr marL="0" indent="0">
              <a:buNone/>
            </a:pPr>
            <a:endParaRPr lang="en-US" altLang="zh-CN" sz="2400">
              <a:latin typeface="Calibri" panose="020F0502020204030204" charset="0"/>
              <a:ea typeface="宋体" panose="02010600030101010101" pitchFamily="2" charset="-122"/>
            </a:endParaRPr>
          </a:p>
        </p:txBody>
      </p:sp>
      <p:pic>
        <p:nvPicPr>
          <p:cNvPr id="5" name="图片 4"/>
          <p:cNvPicPr>
            <a:picLocks noChangeAspect="1"/>
          </p:cNvPicPr>
          <p:nvPr/>
        </p:nvPicPr>
        <p:blipFill>
          <a:blip r:embed="rId1"/>
          <a:stretch>
            <a:fillRect/>
          </a:stretch>
        </p:blipFill>
        <p:spPr>
          <a:xfrm>
            <a:off x="1416050" y="2574290"/>
            <a:ext cx="6257925" cy="117157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rPr>
              <a:t>剪枝</a:t>
            </a:r>
            <a:endParaRPr lang="zh-CN" altLang="en-US" sz="2400">
              <a:latin typeface="Calibri" panose="020F0502020204030204" charset="0"/>
              <a:ea typeface="宋体" panose="02010600030101010101" pitchFamily="2"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剪枝技术：</a:t>
            </a:r>
            <a:r>
              <a:rPr lang="zh-CN" altLang="en-US" sz="2400">
                <a:latin typeface="Calibri" panose="020F0502020204030204" charset="0"/>
                <a:ea typeface="宋体" panose="02010600030101010101" pitchFamily="2" charset="-122"/>
              </a:rPr>
              <a:t>删除模型冗余的权重或激活，减少模型参数量和计算量。</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sym typeface="+mn-ea"/>
              </a:rPr>
              <a:t>应用</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剪枝技术多应用于模型训练。在模型推理层面，剪枝技术应用于去除现实应用中不关心的冗余模型结构。</a:t>
            </a:r>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rPr>
              <a:t>推理引擎</a:t>
            </a:r>
            <a:endParaRPr lang="zh-CN" altLang="en-US" sz="280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现实差异</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现实情况与训练集往往有很大的差异，如参数增减，噪声引入，数据格式不匹配等。</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解决办法</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训练模型难以直接应用到现实任务上，需要经过模型结构的重新组合和封装，</a:t>
            </a:r>
            <a:r>
              <a:rPr lang="zh-CN" altLang="en-US" sz="2400">
                <a:latin typeface="Calibri" panose="020F0502020204030204" charset="0"/>
                <a:ea typeface="宋体" panose="02010600030101010101" pitchFamily="2" charset="-122"/>
                <a:sym typeface="+mn-ea"/>
              </a:rPr>
              <a:t>最终形成推理引擎以满足现实需要。</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sym typeface="+mn-ea"/>
              </a:rPr>
              <a:t>最终效果</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最终形成的推理引擎实现了兼容现实上下文格式的计算网络，以迭代生成符合现实需要的改进回复。</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pPr marL="0" indent="0">
              <a:buNone/>
            </a:pPr>
            <a:endParaRPr lang="zh-CN" altLang="en-US" sz="2400">
              <a:latin typeface="Calibri" panose="020F0502020204030204" charset="0"/>
              <a:ea typeface="宋体" panose="02010600030101010101" pitchFamily="2" charset="-122"/>
            </a:endParaRPr>
          </a:p>
          <a:p>
            <a:pPr marL="0" indent="0">
              <a:buNone/>
            </a:pPr>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 name="标题 1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rPr>
              <a:t>目录</a:t>
            </a:r>
            <a:endParaRPr lang="zh-CN" altLang="en-US" sz="2800">
              <a:latin typeface="微软雅黑" panose="020B0503020204020204" pitchFamily="34" charset="-122"/>
              <a:ea typeface="微软雅黑" panose="020B0503020204020204" pitchFamily="34" charset="-122"/>
            </a:endParaRPr>
          </a:p>
        </p:txBody>
      </p:sp>
      <p:sp>
        <p:nvSpPr>
          <p:cNvPr id="13" name="内容占位符 12"/>
          <p:cNvSpPr>
            <a:spLocks noGrp="1"/>
          </p:cNvSpPr>
          <p:nvPr>
            <p:ph idx="1"/>
          </p:nvPr>
        </p:nvSpPr>
        <p:spPr/>
        <p:txBody>
          <a:bodyPr/>
          <a:p>
            <a:r>
              <a:rPr lang="zh-CN" altLang="en-US" sz="2400" b="1">
                <a:latin typeface="Calibri" panose="020F0502020204030204" charset="0"/>
                <a:ea typeface="宋体" panose="02010600030101010101" pitchFamily="2" charset="-122"/>
              </a:rPr>
              <a:t>1.大模型推理概述</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2.推理系统结构</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3.推理技术难点</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4.推理质量评价</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5.推理效率要求</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6.推理非效率要求</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7.推理重要技术</a:t>
            </a:r>
            <a:endParaRPr lang="zh-CN" altLang="en-US" sz="2400" b="1">
              <a:latin typeface="Calibri" panose="020F0502020204030204" charset="0"/>
              <a:ea typeface="宋体" panose="0201060003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推理引擎</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重组过程</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经过重新组网，推理引擎的结构相对于训练模型已经发生了变化。</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sym typeface="+mn-ea"/>
            </a:endParaRPr>
          </a:p>
          <a:p>
            <a:pPr marL="0" indent="457200">
              <a:buNone/>
            </a:pP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1845310" y="2295525"/>
            <a:ext cx="5454015" cy="367728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rPr>
              <a:t>服务部署</a:t>
            </a:r>
            <a:endParaRPr lang="zh-CN" altLang="en-US" sz="280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内涵</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在模型封装为推理引擎之后，将封装接口与现实输入输出相连接，即可部署为现实客户所需要的服务。</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sym typeface="+mn-ea"/>
              </a:rPr>
              <a:t>难题</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现实输入输出相较与训练集有着十分复杂的结构，主要体现为批量变长输入和流式输出，成为模型推理的一大难点。</a:t>
            </a:r>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cs typeface="微软雅黑" panose="020B0503020204020204" pitchFamily="34" charset="-122"/>
              </a:rPr>
              <a:t>3.推理技术难点</a:t>
            </a:r>
            <a:endParaRPr lang="zh-CN" altLang="en-US" sz="28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占位符 2"/>
          <p:cNvSpPr>
            <a:spLocks noGrp="1"/>
          </p:cNvSpPr>
          <p:nvPr>
            <p:ph type="body" idx="1"/>
          </p:nvPr>
        </p:nvSpPr>
        <p:spPr>
          <a:xfrm>
            <a:off x="722630" y="1873250"/>
            <a:ext cx="7772400" cy="2533650"/>
          </a:xfrm>
        </p:spPr>
        <p:txBody>
          <a:bodyPr/>
          <a:p>
            <a:r>
              <a:rPr lang="zh-CN" altLang="en-US" sz="2400" b="1">
                <a:latin typeface="Calibri" panose="020F0502020204030204" charset="0"/>
                <a:ea typeface="宋体" panose="02010600030101010101" pitchFamily="2" charset="-122"/>
              </a:rPr>
              <a:t>a.参数量大</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b.计算量大</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c.变长输入输出</a:t>
            </a:r>
            <a:endParaRPr lang="zh-CN" altLang="en-US" sz="2400" b="1">
              <a:latin typeface="Calibri" panose="020F0502020204030204" charset="0"/>
              <a:ea typeface="宋体" panose="02010600030101010101" pitchFamily="2"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sym typeface="+mn-ea"/>
              </a:rPr>
              <a:t>推理技术难点</a:t>
            </a:r>
            <a:endParaRPr lang="zh-CN" altLang="en-US" sz="2400">
              <a:latin typeface="Calibri" panose="020F0502020204030204" charset="0"/>
              <a:ea typeface="宋体" panose="02010600030101010101" pitchFamily="2" charset="-122"/>
              <a:sym typeface="+mn-ea"/>
            </a:endParaRPr>
          </a:p>
        </p:txBody>
      </p:sp>
      <p:pic>
        <p:nvPicPr>
          <p:cNvPr id="6" name="内容占位符 5"/>
          <p:cNvPicPr>
            <a:picLocks noChangeAspect="1"/>
          </p:cNvPicPr>
          <p:nvPr>
            <p:ph idx="1"/>
          </p:nvPr>
        </p:nvPicPr>
        <p:blipFill>
          <a:blip r:embed="rId1"/>
          <a:stretch>
            <a:fillRect/>
          </a:stretch>
        </p:blipFill>
        <p:spPr>
          <a:xfrm>
            <a:off x="8890" y="1411605"/>
            <a:ext cx="9135110" cy="432752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sym typeface="+mn-ea"/>
              </a:rPr>
              <a:t>推理技术难点</a:t>
            </a:r>
            <a:endParaRPr lang="zh-CN" altLang="en-US" sz="2400">
              <a:latin typeface="Calibri" panose="020F0502020204030204" charset="0"/>
              <a:ea typeface="宋体" panose="02010600030101010101" pitchFamily="2"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技术难点</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参数量大，计算量大，变长输入输出</a:t>
            </a:r>
            <a:r>
              <a:rPr lang="zh-CN" altLang="en-US" sz="2400">
                <a:latin typeface="Calibri" panose="020F0502020204030204" charset="0"/>
                <a:ea typeface="宋体" panose="02010600030101010101" pitchFamily="2" charset="-122"/>
              </a:rPr>
              <a:t>是</a:t>
            </a:r>
            <a:r>
              <a:rPr lang="zh-CN" altLang="en-US" sz="2400">
                <a:latin typeface="Calibri" panose="020F0502020204030204" charset="0"/>
                <a:ea typeface="宋体" panose="02010600030101010101" pitchFamily="2" charset="-122"/>
                <a:sym typeface="+mn-ea"/>
              </a:rPr>
              <a:t>推理的主要技术难点，下面将分别介绍三大难点和各自的应对策略：</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524510" y="2271395"/>
            <a:ext cx="8382000" cy="283845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rPr>
              <a:t>参数量大</a:t>
            </a:r>
            <a:endParaRPr lang="zh-CN" altLang="en-US" sz="280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增速</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近年来大模型性能飞速提升，参数规模也相应产生指数级增长。</a:t>
            </a:r>
            <a:endParaRPr lang="zh-CN" altLang="en-US" sz="2400">
              <a:latin typeface="Calibri" panose="020F0502020204030204" charset="0"/>
              <a:ea typeface="宋体" panose="02010600030101010101" pitchFamily="2" charset="-122"/>
            </a:endParaRPr>
          </a:p>
        </p:txBody>
      </p:sp>
      <p:pic>
        <p:nvPicPr>
          <p:cNvPr id="5" name="图片 4"/>
          <p:cNvPicPr>
            <a:picLocks noChangeAspect="1"/>
          </p:cNvPicPr>
          <p:nvPr/>
        </p:nvPicPr>
        <p:blipFill>
          <a:blip r:embed="rId1"/>
          <a:stretch>
            <a:fillRect/>
          </a:stretch>
        </p:blipFill>
        <p:spPr>
          <a:xfrm>
            <a:off x="2019935" y="2317750"/>
            <a:ext cx="5358130" cy="387667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sym typeface="+mn-ea"/>
              </a:rPr>
              <a:t>参数量大</a:t>
            </a:r>
            <a:endParaRPr lang="zh-CN" altLang="en-US" sz="2400">
              <a:latin typeface="Calibri" panose="020F0502020204030204" charset="0"/>
              <a:ea typeface="宋体" panose="02010600030101010101" pitchFamily="2"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总量</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1T=10</a:t>
            </a:r>
            <a:r>
              <a:rPr lang="en-US" altLang="zh-CN" sz="2400">
                <a:latin typeface="Calibri" panose="020F0502020204030204" charset="0"/>
                <a:ea typeface="宋体" panose="02010600030101010101" pitchFamily="2" charset="-122"/>
              </a:rPr>
              <a:t>^</a:t>
            </a:r>
            <a:r>
              <a:rPr lang="zh-CN" altLang="en-US" sz="2400">
                <a:latin typeface="Calibri" panose="020F0502020204030204" charset="0"/>
                <a:ea typeface="宋体" panose="02010600030101010101" pitchFamily="2" charset="-122"/>
              </a:rPr>
              <a:t>12=1万亿。1T 令牌（tokens ）对应3~5TB的语料存储，相当于166万本《红楼梦》。</a:t>
            </a:r>
            <a:endParaRPr lang="zh-CN" altLang="en-US" sz="2400">
              <a:latin typeface="Calibri" panose="020F0502020204030204" charset="0"/>
              <a:ea typeface="宋体" panose="02010600030101010101" pitchFamily="2" charset="-122"/>
            </a:endParaRPr>
          </a:p>
          <a:p>
            <a:pPr marL="0" indent="0">
              <a:buNone/>
            </a:pPr>
            <a:endParaRPr lang="en-US" altLang="zh-CN"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1777365" y="2222500"/>
            <a:ext cx="5748655" cy="403034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sym typeface="+mn-ea"/>
              </a:rPr>
              <a:t>参数量大</a:t>
            </a:r>
            <a:endParaRPr lang="zh-CN" altLang="en-US" sz="2400">
              <a:latin typeface="Calibri" panose="020F0502020204030204" charset="0"/>
              <a:ea typeface="宋体" panose="02010600030101010101" pitchFamily="2"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成因</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大模型参数量的巨大规模，巨大增速成为了一大推理技术难点，带来显存占用压力和高频访存要求。</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400" b="1">
                <a:latin typeface="Calibri" panose="020F0502020204030204" charset="0"/>
                <a:ea typeface="宋体" panose="02010600030101010101" pitchFamily="2" charset="-122"/>
                <a:sym typeface="+mn-ea"/>
              </a:rPr>
              <a:t>主要解决方案</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是压缩参数。和模型压缩的思路一致，采用低比特量化技术</a:t>
            </a:r>
            <a:r>
              <a:rPr lang="zh-CN" altLang="en-US" sz="2400">
                <a:solidFill>
                  <a:srgbClr val="FF0000"/>
                </a:solidFill>
                <a:latin typeface="Calibri" panose="020F0502020204030204" charset="0"/>
                <a:ea typeface="宋体" panose="02010600030101010101" pitchFamily="2" charset="-122"/>
                <a:sym typeface="+mn-ea"/>
              </a:rPr>
              <a:t>压缩精度</a:t>
            </a:r>
            <a:r>
              <a:rPr lang="zh-CN" altLang="en-US" sz="2400">
                <a:latin typeface="Calibri" panose="020F0502020204030204" charset="0"/>
                <a:ea typeface="宋体" panose="02010600030101010101" pitchFamily="2" charset="-122"/>
                <a:sym typeface="+mn-ea"/>
              </a:rPr>
              <a:t>和采用剪枝技术</a:t>
            </a:r>
            <a:r>
              <a:rPr lang="zh-CN" altLang="en-US" sz="2400">
                <a:solidFill>
                  <a:srgbClr val="FF0000"/>
                </a:solidFill>
                <a:latin typeface="Calibri" panose="020F0502020204030204" charset="0"/>
                <a:ea typeface="宋体" panose="02010600030101010101" pitchFamily="2" charset="-122"/>
                <a:sym typeface="+mn-ea"/>
              </a:rPr>
              <a:t>减少次要参数</a:t>
            </a:r>
            <a:r>
              <a:rPr lang="zh-CN" altLang="en-US" sz="2400">
                <a:latin typeface="Calibri" panose="020F0502020204030204" charset="0"/>
                <a:ea typeface="宋体" panose="02010600030101010101" pitchFamily="2" charset="-122"/>
                <a:sym typeface="+mn-ea"/>
              </a:rPr>
              <a:t>计算权重。</a:t>
            </a:r>
            <a:endParaRPr lang="zh-CN" altLang="en-US" sz="2400">
              <a:latin typeface="Calibri" panose="020F0502020204030204" charset="0"/>
              <a:ea typeface="宋体" panose="02010600030101010101" pitchFamily="2" charset="-122"/>
              <a:sym typeface="+mn-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sym typeface="+mn-ea"/>
              </a:rPr>
              <a:t>计算量大</a:t>
            </a:r>
            <a:endParaRPr lang="zh-CN" altLang="en-US" sz="2400">
              <a:latin typeface="Calibri" panose="020F0502020204030204" charset="0"/>
              <a:ea typeface="宋体" panose="02010600030101010101" pitchFamily="2"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现状</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大模型开发简化了人工代码的编写，作为代价对模型计算的需求进一步增强。</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563245" y="2228850"/>
            <a:ext cx="8123555" cy="402399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计算量大</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增速</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由于幂律关系，模型规模和数据规模的同比例提升能够带来最有效的性能提升；也导致计算量呈现平方快速增长的趋势。</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938530" y="2879725"/>
            <a:ext cx="7195820" cy="28975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cs typeface="微软雅黑" panose="020B0503020204020204" pitchFamily="34" charset="-122"/>
              </a:rPr>
              <a:t>1.大模型推理概述</a:t>
            </a:r>
            <a:endParaRPr lang="zh-CN" altLang="en-US" sz="28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占位符 4"/>
          <p:cNvSpPr>
            <a:spLocks noGrp="1"/>
          </p:cNvSpPr>
          <p:nvPr>
            <p:ph type="body" idx="1"/>
          </p:nvPr>
        </p:nvSpPr>
        <p:spPr>
          <a:xfrm>
            <a:off x="722630" y="1347470"/>
            <a:ext cx="7772400" cy="3059430"/>
          </a:xfrm>
        </p:spPr>
        <p:txBody>
          <a:bodyPr/>
          <a:p>
            <a:r>
              <a:rPr lang="zh-CN" altLang="en-US" sz="2400" b="1">
                <a:latin typeface="Calibri" panose="020F0502020204030204" charset="0"/>
                <a:ea typeface="宋体" panose="02010600030101010101" pitchFamily="2" charset="-122"/>
              </a:rPr>
              <a:t>a.定义</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b.目标</a:t>
            </a:r>
            <a:endParaRPr lang="zh-CN" altLang="en-US" sz="2400" b="1">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c.关键指标</a:t>
            </a:r>
            <a:endParaRPr lang="zh-CN" altLang="en-US" sz="2400" b="1">
              <a:latin typeface="Calibri" panose="020F0502020204030204" charset="0"/>
              <a:ea typeface="宋体" panose="02010600030101010101" pitchFamily="2"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计算量大</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成因</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人工工作向模型计算的需求转向，和</a:t>
            </a:r>
            <a:r>
              <a:rPr lang="zh-CN" altLang="en-US" sz="2400">
                <a:latin typeface="Calibri" panose="020F0502020204030204" charset="0"/>
                <a:ea typeface="宋体" panose="02010600030101010101" pitchFamily="2" charset="-122"/>
                <a:sym typeface="+mn-ea"/>
              </a:rPr>
              <a:t>计算量本身的快速增长趋势，共同导致了计算量大的技术难点，带来算力负担和推理时延的问题。</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sym typeface="+mn-ea"/>
              </a:rPr>
              <a:t>主要解决方案</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是减少计算。采用</a:t>
            </a:r>
            <a:r>
              <a:rPr lang="zh-CN" altLang="en-US" sz="2400">
                <a:solidFill>
                  <a:srgbClr val="FF0000"/>
                </a:solidFill>
                <a:latin typeface="Calibri" panose="020F0502020204030204" charset="0"/>
                <a:ea typeface="宋体" panose="02010600030101010101" pitchFamily="2" charset="-122"/>
                <a:sym typeface="+mn-ea"/>
              </a:rPr>
              <a:t>双管齐下</a:t>
            </a:r>
            <a:r>
              <a:rPr lang="zh-CN" altLang="en-US" sz="2400">
                <a:latin typeface="Calibri" panose="020F0502020204030204" charset="0"/>
                <a:ea typeface="宋体" panose="02010600030101010101" pitchFamily="2" charset="-122"/>
                <a:sym typeface="+mn-ea"/>
              </a:rPr>
              <a:t>的方式，量化技术使用低精度计算达到提速的效果；剪枝技术降低次要权重达到减量的效果。</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rPr>
              <a:t>变长输入输出</a:t>
            </a:r>
            <a:endParaRPr lang="zh-CN" altLang="en-US" sz="280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问题</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与训练集数据不同，现实数据往往不具备统一的格式，其中</a:t>
            </a:r>
            <a:r>
              <a:rPr lang="zh-CN" altLang="en-US" sz="2400">
                <a:latin typeface="Calibri" panose="020F0502020204030204" charset="0"/>
                <a:ea typeface="宋体" panose="02010600030101010101" pitchFamily="2" charset="-122"/>
                <a:sym typeface="+mn-ea"/>
              </a:rPr>
              <a:t>变长输入输出是最为明显的问题。</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sym typeface="+mn-ea"/>
              </a:rPr>
              <a:t>影响</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各输入输出之间长度的不统一常导致流水线无法满载，差异过大时甚至导致断流，影响了流水并发和算力的充分利用。</a:t>
            </a:r>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变长输入输出</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主要解决方案</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a:t>
            </a:r>
            <a:r>
              <a:rPr lang="zh-CN" altLang="en-US" sz="2400">
                <a:solidFill>
                  <a:srgbClr val="FF0000"/>
                </a:solidFill>
                <a:latin typeface="Calibri" panose="020F0502020204030204" charset="0"/>
                <a:ea typeface="宋体" panose="02010600030101010101" pitchFamily="2" charset="-122"/>
                <a:sym typeface="+mn-ea"/>
              </a:rPr>
              <a:t>提升并行</a:t>
            </a:r>
            <a:r>
              <a:rPr lang="zh-CN" altLang="en-US" sz="2400">
                <a:latin typeface="Calibri" panose="020F0502020204030204" charset="0"/>
                <a:ea typeface="宋体" panose="02010600030101010101" pitchFamily="2" charset="-122"/>
                <a:sym typeface="+mn-ea"/>
              </a:rPr>
              <a:t>计算。增加芯片提升计算单元数量，以提供多种规模的流水线应对多种长度的输入输出。同时增大批次（</a:t>
            </a:r>
            <a:r>
              <a:rPr lang="en-US" altLang="zh-CN" sz="2400">
                <a:latin typeface="Calibri" panose="020F0502020204030204" charset="0"/>
                <a:ea typeface="宋体" panose="02010600030101010101" pitchFamily="2" charset="-122"/>
                <a:sym typeface="+mn-ea"/>
              </a:rPr>
              <a:t>batch</a:t>
            </a:r>
            <a:r>
              <a:rPr lang="zh-CN" altLang="en-US" sz="2400">
                <a:latin typeface="Calibri" panose="020F0502020204030204" charset="0"/>
                <a:ea typeface="宋体" panose="02010600030101010101" pitchFamily="2" charset="-122"/>
                <a:sym typeface="+mn-ea"/>
              </a:rPr>
              <a:t>）以合理调度现有流水线，灵活切换规模应对变长输入输出，达到提升计算单元利用率的效果。</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sym typeface="+mn-e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cs typeface="微软雅黑" panose="020B0503020204020204" pitchFamily="34" charset="-122"/>
              </a:rPr>
              <a:t>4.推理质量评价</a:t>
            </a:r>
            <a:endParaRPr lang="zh-CN" altLang="en-US" sz="28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占位符 2"/>
          <p:cNvSpPr>
            <a:spLocks noGrp="1"/>
          </p:cNvSpPr>
          <p:nvPr>
            <p:ph type="body" idx="1"/>
          </p:nvPr>
        </p:nvSpPr>
        <p:spPr/>
        <p:txBody>
          <a:bodyPr/>
          <a:p>
            <a:r>
              <a:rPr lang="zh-CN" altLang="en-US" sz="2400" b="1">
                <a:latin typeface="Calibri" panose="020F0502020204030204" charset="0"/>
                <a:ea typeface="宋体" panose="02010600030101010101" pitchFamily="2" charset="-122"/>
              </a:rPr>
              <a:t>a.评价维度详述</a:t>
            </a:r>
            <a:endParaRPr lang="zh-CN" altLang="en-US" sz="2400" b="1">
              <a:latin typeface="Calibri" panose="020F0502020204030204" charset="0"/>
              <a:ea typeface="宋体" panose="02010600030101010101" pitchFamily="2"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sym typeface="+mn-ea"/>
              </a:rPr>
              <a:t>推理质量评价</a:t>
            </a:r>
            <a:endParaRPr lang="zh-CN" altLang="en-US" sz="2400">
              <a:latin typeface="Calibri" panose="020F0502020204030204" charset="0"/>
              <a:ea typeface="宋体" panose="02010600030101010101" pitchFamily="2" charset="-122"/>
              <a:sym typeface="+mn-ea"/>
            </a:endParaRPr>
          </a:p>
        </p:txBody>
      </p:sp>
      <p:sp>
        <p:nvSpPr>
          <p:cNvPr id="5" name="内容占位符 4"/>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内涵</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推理质量评价是衡量模型性能不可缺少的一环。高性能的模型是高效率和高质量的结合。</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400" b="1">
                <a:latin typeface="Calibri" panose="020F0502020204030204" charset="0"/>
                <a:ea typeface="宋体" panose="02010600030101010101" pitchFamily="2" charset="-122"/>
                <a:sym typeface="+mn-ea"/>
              </a:rPr>
              <a:t>评价维度</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推理质量的评价维度很多。下面介绍主要的评价维度：</a:t>
            </a:r>
            <a:endParaRPr lang="zh-CN" altLang="en-US" sz="2400">
              <a:latin typeface="Calibri" panose="020F0502020204030204" charset="0"/>
              <a:ea typeface="宋体" panose="02010600030101010101" pitchFamily="2" charset="-122"/>
            </a:endParaRPr>
          </a:p>
        </p:txBody>
      </p:sp>
      <p:pic>
        <p:nvPicPr>
          <p:cNvPr id="6" name="图片 5"/>
          <p:cNvPicPr>
            <a:picLocks noChangeAspect="1"/>
          </p:cNvPicPr>
          <p:nvPr/>
        </p:nvPicPr>
        <p:blipFill>
          <a:blip r:embed="rId1"/>
          <a:srcRect l="8344" t="10475" r="8998" b="10151"/>
          <a:stretch>
            <a:fillRect/>
          </a:stretch>
        </p:blipFill>
        <p:spPr>
          <a:xfrm>
            <a:off x="2372360" y="3068955"/>
            <a:ext cx="4117975" cy="284988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评价维度详述</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组合推理</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要求模型不光能处理简单任务，还能够识别任务间的联系和共同作用，以处理具有组合结构的任务联合体。</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2242185" y="2860040"/>
            <a:ext cx="5353050" cy="296227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评价维度详述</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举一反三</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强调模型的联想能力，要求从已有问题中提取共同规律，在未经训练的</a:t>
            </a:r>
            <a:r>
              <a:rPr lang="zh-CN" altLang="en-US" sz="2400">
                <a:latin typeface="Calibri" panose="020F0502020204030204" charset="0"/>
                <a:ea typeface="宋体" panose="02010600030101010101" pitchFamily="2" charset="-122"/>
                <a:sym typeface="+mn-ea"/>
              </a:rPr>
              <a:t>同类问题中也能达到较好的效果。</a:t>
            </a:r>
            <a:endParaRPr lang="zh-CN" altLang="en-US" sz="2400">
              <a:latin typeface="Calibri" panose="020F0502020204030204" charset="0"/>
              <a:ea typeface="宋体" panose="02010600030101010101" pitchFamily="2" charset="-122"/>
              <a:sym typeface="+mn-ea"/>
            </a:endParaRPr>
          </a:p>
        </p:txBody>
      </p:sp>
      <p:pic>
        <p:nvPicPr>
          <p:cNvPr id="5" name="图片 4"/>
          <p:cNvPicPr>
            <a:picLocks noChangeAspect="1"/>
          </p:cNvPicPr>
          <p:nvPr/>
        </p:nvPicPr>
        <p:blipFill>
          <a:blip r:embed="rId1"/>
          <a:stretch>
            <a:fillRect/>
          </a:stretch>
        </p:blipFill>
        <p:spPr>
          <a:xfrm>
            <a:off x="2510155" y="2712085"/>
            <a:ext cx="4418330" cy="358965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评价维度详述</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复杂任务分解</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要求模型发挥能动性，对问题的构成有着清楚的了解，从而能够将</a:t>
            </a:r>
            <a:r>
              <a:rPr lang="zh-CN" altLang="en-US" sz="2400">
                <a:latin typeface="Calibri" panose="020F0502020204030204" charset="0"/>
                <a:ea typeface="宋体" panose="02010600030101010101" pitchFamily="2" charset="-122"/>
                <a:sym typeface="+mn-ea"/>
              </a:rPr>
              <a:t>复杂任务分治为多个简单任务加以解决。</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2742565" y="2738755"/>
            <a:ext cx="3559810" cy="3316605"/>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评价维度详述</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常识推理</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评价模型结合已有常识上下文解决问题的能力，考验模型的历史记忆能力和知识检索增强能力。</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符号推理</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应用于基于逻辑规则和符号表示的任务，与传统对话任务有很大的不同，考验模型建立形式化逻辑体系的能力。</a:t>
            </a:r>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cs typeface="微软雅黑" panose="020B0503020204020204" pitchFamily="34" charset="-122"/>
              </a:rPr>
              <a:t>5.推理效率要求</a:t>
            </a:r>
            <a:endParaRPr lang="zh-CN" altLang="en-US" sz="28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占位符 2"/>
          <p:cNvSpPr>
            <a:spLocks noGrp="1"/>
          </p:cNvSpPr>
          <p:nvPr>
            <p:ph type="body" idx="1"/>
          </p:nvPr>
        </p:nvSpPr>
        <p:spPr>
          <a:xfrm>
            <a:off x="722630" y="1963420"/>
            <a:ext cx="7772400" cy="2443480"/>
          </a:xfrm>
        </p:spPr>
        <p:txBody>
          <a:bodyPr/>
          <a:p>
            <a:r>
              <a:rPr lang="zh-CN" altLang="en-US" sz="2400" b="1">
                <a:latin typeface="Calibri" panose="020F0502020204030204" charset="0"/>
                <a:ea typeface="宋体" panose="02010600030101010101" pitchFamily="2" charset="-122"/>
              </a:rPr>
              <a:t>a.低时延</a:t>
            </a:r>
            <a:endParaRPr lang="zh-CN" altLang="en-US" sz="2400" b="1">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i.计算加速</a:t>
            </a:r>
            <a:endParaRPr lang="zh-CN" altLang="en-US" sz="2100">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ii.计算节省</a:t>
            </a:r>
            <a:endParaRPr lang="zh-CN" altLang="en-US" sz="21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b.高吞吐</a:t>
            </a:r>
            <a:endParaRPr lang="zh-CN" altLang="en-US" sz="2400" b="1">
              <a:latin typeface="Calibri" panose="020F0502020204030204" charset="0"/>
              <a:ea typeface="宋体" panose="02010600030101010101" pitchFamily="2"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定义</a:t>
            </a:r>
            <a:endParaRPr lang="zh-CN" altLang="en-US" sz="2800">
              <a:latin typeface="微软雅黑" panose="020B0503020204020204" pitchFamily="34" charset="-122"/>
              <a:ea typeface="微软雅黑" panose="020B0503020204020204" pitchFamily="34" charset="-122"/>
              <a:sym typeface="+mn-ea"/>
            </a:endParaRPr>
          </a:p>
        </p:txBody>
      </p:sp>
      <p:sp>
        <p:nvSpPr>
          <p:cNvPr id="5" name="内容占位符 4"/>
          <p:cNvSpPr>
            <a:spLocks noGrp="1"/>
          </p:cNvSpPr>
          <p:nvPr>
            <p:ph idx="1"/>
          </p:nvPr>
        </p:nvSpPr>
        <p:spPr/>
        <p:txBody>
          <a:bodyPr/>
          <a:p>
            <a:r>
              <a:rPr lang="zh-CN" altLang="en-US" sz="2400" b="1">
                <a:solidFill>
                  <a:schemeClr val="tx1"/>
                </a:solidFill>
                <a:latin typeface="Calibri" panose="020F0502020204030204" charset="0"/>
                <a:ea typeface="宋体" panose="02010600030101010101" pitchFamily="2" charset="-122"/>
              </a:rPr>
              <a:t>推理的定义</a:t>
            </a:r>
            <a:r>
              <a:rPr lang="en-US" altLang="zh-CN" sz="2400" b="1">
                <a:solidFill>
                  <a:schemeClr val="tx1"/>
                </a:solidFill>
                <a:latin typeface="Calibri" panose="020F0502020204030204" charset="0"/>
                <a:ea typeface="宋体" panose="02010600030101010101" pitchFamily="2" charset="-122"/>
              </a:rPr>
              <a:t>  </a:t>
            </a:r>
            <a:r>
              <a:rPr lang="zh-CN" altLang="en-US" sz="2400">
                <a:solidFill>
                  <a:schemeClr val="tx1"/>
                </a:solidFill>
                <a:latin typeface="Calibri" panose="020F0502020204030204" charset="0"/>
                <a:ea typeface="宋体" panose="02010600030101010101" pitchFamily="2" charset="-122"/>
              </a:rPr>
              <a:t>推理</a:t>
            </a:r>
            <a:r>
              <a:rPr lang="zh-CN" altLang="en-US" sz="2400">
                <a:latin typeface="Calibri" panose="020F0502020204030204" charset="0"/>
                <a:ea typeface="宋体" panose="02010600030101010101" pitchFamily="2" charset="-122"/>
              </a:rPr>
              <a:t>是将训练好的模型部署到</a:t>
            </a:r>
            <a:r>
              <a:rPr lang="zh-CN" altLang="en-US" sz="2400">
                <a:solidFill>
                  <a:srgbClr val="FF0000"/>
                </a:solidFill>
                <a:latin typeface="Calibri" panose="020F0502020204030204" charset="0"/>
                <a:ea typeface="宋体" panose="02010600030101010101" pitchFamily="2" charset="-122"/>
              </a:rPr>
              <a:t>实际生产环境</a:t>
            </a:r>
            <a:r>
              <a:rPr lang="zh-CN" altLang="en-US" sz="2400">
                <a:solidFill>
                  <a:schemeClr val="tx1"/>
                </a:solidFill>
                <a:latin typeface="Calibri" panose="020F0502020204030204" charset="0"/>
                <a:ea typeface="宋体" panose="02010600030101010101" pitchFamily="2" charset="-122"/>
              </a:rPr>
              <a:t>中</a:t>
            </a:r>
            <a:r>
              <a:rPr lang="zh-CN" altLang="en-US" sz="2400">
                <a:latin typeface="Calibri" panose="020F0502020204030204" charset="0"/>
                <a:ea typeface="宋体" panose="02010600030101010101" pitchFamily="2" charset="-122"/>
              </a:rPr>
              <a:t>，能服务预测用户</a:t>
            </a:r>
            <a:r>
              <a:rPr lang="zh-CN" altLang="en-US" sz="2400">
                <a:solidFill>
                  <a:srgbClr val="FF0000"/>
                </a:solidFill>
                <a:latin typeface="Calibri" panose="020F0502020204030204" charset="0"/>
                <a:ea typeface="宋体" panose="02010600030101010101" pitchFamily="2" charset="-122"/>
              </a:rPr>
              <a:t>新请求</a:t>
            </a:r>
            <a:r>
              <a:rPr lang="zh-CN" altLang="en-US" sz="2400">
                <a:latin typeface="Calibri" panose="020F0502020204030204" charset="0"/>
                <a:ea typeface="宋体" panose="02010600030101010101" pitchFamily="2" charset="-122"/>
              </a:rPr>
              <a:t>的过程。</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sym typeface="+mn-ea"/>
              </a:rPr>
              <a:t>训练和推理的关系</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训练和推理是大模型开发过程中承接紧密的两环：训练是</a:t>
            </a:r>
            <a:r>
              <a:rPr lang="zh-CN" altLang="en-US" sz="2400">
                <a:solidFill>
                  <a:srgbClr val="FF0000"/>
                </a:solidFill>
                <a:latin typeface="Calibri" panose="020F0502020204030204" charset="0"/>
                <a:ea typeface="宋体" panose="02010600030101010101" pitchFamily="2" charset="-122"/>
              </a:rPr>
              <a:t>学习</a:t>
            </a:r>
            <a:r>
              <a:rPr lang="zh-CN" altLang="en-US" sz="2400">
                <a:latin typeface="Calibri" panose="020F0502020204030204" charset="0"/>
                <a:ea typeface="宋体" panose="02010600030101010101" pitchFamily="2" charset="-122"/>
              </a:rPr>
              <a:t>的过程，模型只负责学习处理</a:t>
            </a:r>
            <a:r>
              <a:rPr lang="zh-CN" altLang="en-US" sz="2400">
                <a:latin typeface="Calibri" panose="020F0502020204030204" charset="0"/>
                <a:ea typeface="宋体" panose="02010600030101010101" pitchFamily="2" charset="-122"/>
                <a:sym typeface="+mn-ea"/>
              </a:rPr>
              <a:t>训练集这一个固定</a:t>
            </a:r>
            <a:r>
              <a:rPr lang="zh-CN" altLang="en-US" sz="2400">
                <a:latin typeface="Calibri" panose="020F0502020204030204" charset="0"/>
                <a:ea typeface="宋体" panose="02010600030101010101" pitchFamily="2" charset="-122"/>
              </a:rPr>
              <a:t>任务；推理则是</a:t>
            </a:r>
            <a:r>
              <a:rPr lang="zh-CN" altLang="en-US" sz="2400">
                <a:solidFill>
                  <a:srgbClr val="FF0000"/>
                </a:solidFill>
                <a:latin typeface="Calibri" panose="020F0502020204030204" charset="0"/>
                <a:ea typeface="宋体" panose="02010600030101010101" pitchFamily="2" charset="-122"/>
              </a:rPr>
              <a:t>应用</a:t>
            </a:r>
            <a:r>
              <a:rPr lang="zh-CN" altLang="en-US" sz="2400">
                <a:latin typeface="Calibri" panose="020F0502020204030204" charset="0"/>
                <a:ea typeface="宋体" panose="02010600030101010101" pitchFamily="2" charset="-122"/>
              </a:rPr>
              <a:t>的过程，依托对训练集的处理经验，能够适应</a:t>
            </a:r>
            <a:r>
              <a:rPr lang="zh-CN" altLang="en-US" sz="2400">
                <a:solidFill>
                  <a:srgbClr val="FF0000"/>
                </a:solidFill>
                <a:latin typeface="Calibri" panose="020F0502020204030204" charset="0"/>
                <a:ea typeface="宋体" panose="02010600030101010101" pitchFamily="2" charset="-122"/>
                <a:sym typeface="+mn-ea"/>
              </a:rPr>
              <a:t>实际生产环境</a:t>
            </a:r>
            <a:r>
              <a:rPr lang="zh-CN" altLang="en-US" sz="2400">
                <a:solidFill>
                  <a:schemeClr val="tx1"/>
                </a:solidFill>
                <a:latin typeface="Calibri" panose="020F0502020204030204" charset="0"/>
                <a:ea typeface="宋体" panose="02010600030101010101" pitchFamily="2" charset="-122"/>
                <a:sym typeface="+mn-ea"/>
              </a:rPr>
              <a:t>带来的数据差异，并对</a:t>
            </a:r>
            <a:r>
              <a:rPr lang="zh-CN" altLang="en-US" sz="2400">
                <a:solidFill>
                  <a:srgbClr val="FF0000"/>
                </a:solidFill>
                <a:latin typeface="Calibri" panose="020F0502020204030204" charset="0"/>
                <a:ea typeface="宋体" panose="02010600030101010101" pitchFamily="2" charset="-122"/>
                <a:sym typeface="+mn-ea"/>
              </a:rPr>
              <a:t>同一类型</a:t>
            </a:r>
            <a:r>
              <a:rPr lang="zh-CN" altLang="en-US" sz="2400">
                <a:solidFill>
                  <a:schemeClr val="tx1"/>
                </a:solidFill>
                <a:latin typeface="Calibri" panose="020F0502020204030204" charset="0"/>
                <a:ea typeface="宋体" panose="02010600030101010101" pitchFamily="2" charset="-122"/>
                <a:sym typeface="+mn-ea"/>
              </a:rPr>
              <a:t>的</a:t>
            </a:r>
            <a:r>
              <a:rPr lang="zh-CN" altLang="en-US" sz="2400">
                <a:solidFill>
                  <a:srgbClr val="FF0000"/>
                </a:solidFill>
                <a:latin typeface="Calibri" panose="020F0502020204030204" charset="0"/>
                <a:ea typeface="宋体" panose="02010600030101010101" pitchFamily="2" charset="-122"/>
                <a:sym typeface="+mn-ea"/>
              </a:rPr>
              <a:t>全新任务</a:t>
            </a:r>
            <a:r>
              <a:rPr lang="zh-CN" altLang="en-US" sz="2400">
                <a:solidFill>
                  <a:schemeClr val="tx1"/>
                </a:solidFill>
                <a:latin typeface="Calibri" panose="020F0502020204030204" charset="0"/>
                <a:ea typeface="宋体" panose="02010600030101010101" pitchFamily="2" charset="-122"/>
                <a:sym typeface="+mn-ea"/>
              </a:rPr>
              <a:t>实现有效处理。</a:t>
            </a:r>
            <a:endParaRPr lang="zh-CN" altLang="en-US" sz="2400">
              <a:solidFill>
                <a:schemeClr val="tx1"/>
              </a:solidFill>
              <a:latin typeface="Calibri" panose="020F0502020204030204" charset="0"/>
              <a:ea typeface="宋体" panose="02010600030101010101" pitchFamily="2" charset="-122"/>
              <a:sym typeface="+mn-ea"/>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推理效率要求</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内涵</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对模型推理效率的要求反映为低时延，高吞吐的可衡量指标，最终实现低成本高效益的目标。</a:t>
            </a:r>
            <a:endParaRPr lang="zh-CN" altLang="en-US" sz="2400">
              <a:latin typeface="Calibri" panose="020F0502020204030204" charset="0"/>
              <a:ea typeface="宋体" panose="02010600030101010101" pitchFamily="2" charset="-122"/>
            </a:endParaRPr>
          </a:p>
          <a:p>
            <a:pPr marL="0" indent="0">
              <a:buNone/>
            </a:pPr>
            <a:endParaRPr lang="en-US" altLang="zh-CN"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3467100" y="2221230"/>
            <a:ext cx="4697095" cy="409003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低时延</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实现方式</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实现低时延的主要方式是计算加速和计算节省。</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计算加速：采用</a:t>
            </a:r>
            <a:r>
              <a:rPr lang="zh-CN" altLang="en-US" sz="2100">
                <a:solidFill>
                  <a:srgbClr val="FF0000"/>
                </a:solidFill>
                <a:latin typeface="Calibri" panose="020F0502020204030204" charset="0"/>
                <a:ea typeface="宋体" panose="02010600030101010101" pitchFamily="2" charset="-122"/>
              </a:rPr>
              <a:t>多卡并行</a:t>
            </a:r>
            <a:r>
              <a:rPr lang="zh-CN" altLang="en-US" sz="2100">
                <a:latin typeface="Calibri" panose="020F0502020204030204" charset="0"/>
                <a:ea typeface="宋体" panose="02010600030101010101" pitchFamily="2" charset="-122"/>
              </a:rPr>
              <a:t>的思路，以并行流水克服串行方式的时延瓶颈。</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sym typeface="+mn-ea"/>
              </a:rPr>
              <a:t>计算节省：采用</a:t>
            </a:r>
            <a:r>
              <a:rPr lang="zh-CN" altLang="en-US" sz="2100">
                <a:solidFill>
                  <a:srgbClr val="FF0000"/>
                </a:solidFill>
                <a:latin typeface="Calibri" panose="020F0502020204030204" charset="0"/>
                <a:ea typeface="宋体" panose="02010600030101010101" pitchFamily="2" charset="-122"/>
                <a:sym typeface="+mn-ea"/>
              </a:rPr>
              <a:t>模型压缩</a:t>
            </a:r>
            <a:r>
              <a:rPr lang="zh-CN" altLang="en-US" sz="2100">
                <a:latin typeface="Calibri" panose="020F0502020204030204" charset="0"/>
                <a:ea typeface="宋体" panose="02010600030101010101" pitchFamily="2" charset="-122"/>
                <a:sym typeface="+mn-ea"/>
              </a:rPr>
              <a:t>的思路，去除冗余以减量，降低精度以增效。</a:t>
            </a:r>
            <a:endParaRPr lang="zh-CN" altLang="en-US" sz="2100">
              <a:latin typeface="Calibri" panose="020F0502020204030204" charset="0"/>
              <a:ea typeface="宋体" panose="02010600030101010101" pitchFamily="2" charset="-122"/>
            </a:endParaRPr>
          </a:p>
          <a:p>
            <a:endParaRPr lang="zh-CN" altLang="en-US" sz="2100">
              <a:latin typeface="Calibri" panose="020F0502020204030204" charset="0"/>
              <a:ea typeface="宋体" panose="02010600030101010101"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计算加速</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流水并行</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在流水线层级拆分了运算层，</a:t>
            </a:r>
            <a:r>
              <a:rPr lang="zh-CN" altLang="en-US" sz="2400">
                <a:latin typeface="Calibri" panose="020F0502020204030204" charset="0"/>
                <a:ea typeface="宋体" panose="02010600030101010101" pitchFamily="2" charset="-122"/>
                <a:sym typeface="+mn-ea"/>
              </a:rPr>
              <a:t>多卡并行获取部分层权重，单独计算后传递输出给下一张卡。</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400" b="1">
                <a:latin typeface="Calibri" panose="020F0502020204030204" charset="0"/>
                <a:ea typeface="宋体" panose="02010600030101010101" pitchFamily="2" charset="-122"/>
                <a:sym typeface="+mn-ea"/>
              </a:rPr>
              <a:t>张量并行</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在张量模型层级拆分了张量，多卡切分计算张量权重后再进行同步。</a:t>
            </a:r>
            <a:endParaRPr lang="zh-CN" altLang="en-US" sz="2400">
              <a:latin typeface="Calibri" panose="020F0502020204030204" charset="0"/>
              <a:ea typeface="宋体" panose="02010600030101010101" pitchFamily="2" charset="-122"/>
              <a:sym typeface="+mn-ea"/>
            </a:endParaRPr>
          </a:p>
        </p:txBody>
      </p:sp>
      <p:pic>
        <p:nvPicPr>
          <p:cNvPr id="4" name="图片 3"/>
          <p:cNvPicPr>
            <a:picLocks noChangeAspect="1"/>
          </p:cNvPicPr>
          <p:nvPr/>
        </p:nvPicPr>
        <p:blipFill>
          <a:blip r:embed="rId1"/>
          <a:stretch>
            <a:fillRect/>
          </a:stretch>
        </p:blipFill>
        <p:spPr>
          <a:xfrm>
            <a:off x="103505" y="3393440"/>
            <a:ext cx="9076055" cy="259715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计算节省</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压缩模型结构</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可以实现权重复用的节省。</a:t>
            </a:r>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混合量化</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对精度分类配给，实现精准节省。</a:t>
            </a:r>
            <a:endParaRPr lang="zh-CN" altLang="en-US" sz="2400">
              <a:latin typeface="Calibri" panose="020F0502020204030204" charset="0"/>
              <a:ea typeface="宋体" panose="02010600030101010101" pitchFamily="2" charset="-122"/>
            </a:endParaRPr>
          </a:p>
        </p:txBody>
      </p:sp>
      <p:pic>
        <p:nvPicPr>
          <p:cNvPr id="5" name="图片 4"/>
          <p:cNvPicPr>
            <a:picLocks noChangeAspect="1"/>
          </p:cNvPicPr>
          <p:nvPr/>
        </p:nvPicPr>
        <p:blipFill>
          <a:blip r:embed="rId1"/>
          <a:srcRect l="267" t="2550" r="855" b="1321"/>
          <a:stretch>
            <a:fillRect/>
          </a:stretch>
        </p:blipFill>
        <p:spPr>
          <a:xfrm>
            <a:off x="498475" y="2279015"/>
            <a:ext cx="8221980" cy="397383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rPr>
              <a:t>高吞吐</a:t>
            </a:r>
            <a:endParaRPr lang="zh-CN" altLang="en-US" sz="280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实现方式</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实现高吞吐的主要方式是流水线的设置。</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增大流水线批次（</a:t>
            </a:r>
            <a:r>
              <a:rPr lang="en-US" altLang="zh-CN" sz="2100">
                <a:latin typeface="Calibri" panose="020F0502020204030204" charset="0"/>
                <a:ea typeface="宋体" panose="02010600030101010101" pitchFamily="2" charset="-122"/>
                <a:sym typeface="+mn-ea"/>
              </a:rPr>
              <a:t>batch</a:t>
            </a:r>
            <a:r>
              <a:rPr lang="zh-CN" altLang="en-US" sz="2100">
                <a:latin typeface="Calibri" panose="020F0502020204030204" charset="0"/>
                <a:ea typeface="宋体" panose="02010600030101010101" pitchFamily="2" charset="-122"/>
                <a:sym typeface="+mn-ea"/>
              </a:rPr>
              <a:t>）：可</a:t>
            </a:r>
            <a:r>
              <a:rPr lang="zh-CN" altLang="en-US" sz="2100">
                <a:latin typeface="Calibri" panose="020F0502020204030204" charset="0"/>
                <a:ea typeface="宋体" panose="02010600030101010101" pitchFamily="2" charset="-122"/>
              </a:rPr>
              <a:t>以对任务进行更好的分类，通过优化流水线</a:t>
            </a:r>
            <a:r>
              <a:rPr lang="zh-CN" altLang="en-US" sz="2100">
                <a:solidFill>
                  <a:schemeClr val="tx1"/>
                </a:solidFill>
                <a:latin typeface="Calibri" panose="020F0502020204030204" charset="0"/>
                <a:ea typeface="宋体" panose="02010600030101010101" pitchFamily="2" charset="-122"/>
              </a:rPr>
              <a:t>调度</a:t>
            </a:r>
            <a:r>
              <a:rPr lang="zh-CN" altLang="en-US" sz="2100">
                <a:latin typeface="Calibri" panose="020F0502020204030204" charset="0"/>
                <a:ea typeface="宋体" panose="02010600030101010101" pitchFamily="2" charset="-122"/>
              </a:rPr>
              <a:t>提升吞吐量。</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改进流水线</a:t>
            </a:r>
            <a:r>
              <a:rPr lang="zh-CN" altLang="en-US" sz="2100">
                <a:solidFill>
                  <a:schemeClr val="tx1"/>
                </a:solidFill>
                <a:latin typeface="Calibri" panose="020F0502020204030204" charset="0"/>
                <a:ea typeface="宋体" panose="02010600030101010101" pitchFamily="2" charset="-122"/>
              </a:rPr>
              <a:t>结构：</a:t>
            </a:r>
            <a:r>
              <a:rPr lang="zh-CN" altLang="en-US" sz="2100">
                <a:latin typeface="Calibri" panose="020F0502020204030204" charset="0"/>
                <a:ea typeface="宋体" panose="02010600030101010101" pitchFamily="2" charset="-122"/>
              </a:rPr>
              <a:t>可以提升流水线满载率，从而减少流水线断流的吞吐损耗。</a:t>
            </a:r>
            <a:endParaRPr lang="zh-CN" altLang="en-US" sz="2100">
              <a:latin typeface="Calibri" panose="020F0502020204030204" charset="0"/>
              <a:ea typeface="宋体" panose="02010600030101010101" pitchFamily="2" charset="-12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cs typeface="微软雅黑" panose="020B0503020204020204" pitchFamily="34" charset="-122"/>
              </a:rPr>
              <a:t>6.推理非效率要求</a:t>
            </a:r>
            <a:endParaRPr lang="zh-CN" altLang="en-US" sz="28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占位符 2"/>
          <p:cNvSpPr>
            <a:spLocks noGrp="1"/>
          </p:cNvSpPr>
          <p:nvPr>
            <p:ph type="body" idx="1"/>
          </p:nvPr>
        </p:nvSpPr>
        <p:spPr>
          <a:xfrm>
            <a:off x="722630" y="349885"/>
            <a:ext cx="7772400" cy="4057015"/>
          </a:xfrm>
        </p:spPr>
        <p:txBody>
          <a:bodyPr>
            <a:noAutofit/>
          </a:bodyPr>
          <a:p>
            <a:r>
              <a:rPr lang="zh-CN" altLang="en-US" sz="2400" b="1">
                <a:latin typeface="Calibri" panose="020F0502020204030204" charset="0"/>
                <a:ea typeface="宋体" panose="02010600030101010101" pitchFamily="2" charset="-122"/>
              </a:rPr>
              <a:t>a.知识更新</a:t>
            </a:r>
            <a:endParaRPr lang="zh-CN" altLang="en-US" sz="2400" b="1">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i.模型编辑</a:t>
            </a:r>
            <a:endParaRPr lang="zh-CN" altLang="en-US" sz="2100">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ii.检索增强</a:t>
            </a:r>
            <a:endParaRPr lang="zh-CN" altLang="en-US" sz="21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b.安全性</a:t>
            </a:r>
            <a:endParaRPr lang="zh-CN" altLang="en-US" sz="2400" b="1">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i.输入</a:t>
            </a:r>
            <a:endParaRPr lang="zh-CN" altLang="en-US" sz="2100">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ii.模型</a:t>
            </a:r>
            <a:endParaRPr lang="zh-CN" altLang="en-US" sz="2100">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iii.输出</a:t>
            </a:r>
            <a:endParaRPr lang="zh-CN" altLang="en-US" sz="21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c.个性化</a:t>
            </a:r>
            <a:endParaRPr lang="zh-CN" altLang="en-US" sz="2400" b="1">
              <a:latin typeface="Calibri" panose="020F0502020204030204" charset="0"/>
              <a:ea typeface="宋体" panose="02010600030101010101" pitchFamily="2"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推理非效率要求</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内涵</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与学术研究训练模型多关注模型效率不同，现实任务往往有着对</a:t>
            </a:r>
            <a:r>
              <a:rPr lang="zh-CN" altLang="en-US" sz="2400">
                <a:latin typeface="Calibri" panose="020F0502020204030204" charset="0"/>
                <a:ea typeface="宋体" panose="02010600030101010101" pitchFamily="2" charset="-122"/>
                <a:sym typeface="+mn-ea"/>
              </a:rPr>
              <a:t>推理的非效率要求，如知识更新，安全性，个性化等。</a:t>
            </a:r>
            <a:endParaRPr lang="zh-CN" altLang="en-US" sz="2400">
              <a:latin typeface="Calibri" panose="020F0502020204030204" charset="0"/>
              <a:ea typeface="宋体" panose="02010600030101010101" pitchFamily="2" charset="-122"/>
              <a:sym typeface="+mn-ea"/>
            </a:endParaRPr>
          </a:p>
          <a:p>
            <a:pPr marL="0" indent="0">
              <a:buNone/>
            </a:pP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满足非效率要求是模型推理面对的重要课题。</a:t>
            </a:r>
            <a:endParaRPr lang="zh-CN" altLang="en-US" sz="2400">
              <a:solidFill>
                <a:schemeClr val="tx1"/>
              </a:solidFill>
              <a:latin typeface="Calibri" panose="020F0502020204030204" charset="0"/>
              <a:ea typeface="宋体" panose="02010600030101010101" pitchFamily="2" charset="-122"/>
              <a:sym typeface="+mn-ea"/>
            </a:endParaRPr>
          </a:p>
          <a:p>
            <a:endParaRPr lang="zh-CN" altLang="en-US" sz="2400">
              <a:solidFill>
                <a:schemeClr val="tx1"/>
              </a:solidFill>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sym typeface="+mn-ea"/>
              </a:rPr>
              <a:t>知识更新</a:t>
            </a:r>
            <a:endParaRPr lang="zh-CN" altLang="en-US" sz="2400">
              <a:latin typeface="Calibri" panose="020F0502020204030204" charset="0"/>
              <a:ea typeface="宋体" panose="02010600030101010101" pitchFamily="2"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内涵</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模型训练过程中学习的事实信息可能包含不准确之处或随时间变得过时，因此在模型提供推理服务期间面临持续进行知识更新的问题。</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100">
                <a:solidFill>
                  <a:schemeClr val="tx1"/>
                </a:solidFill>
                <a:latin typeface="Calibri" panose="020F0502020204030204" charset="0"/>
                <a:ea typeface="宋体" panose="02010600030101010101" pitchFamily="2" charset="-122"/>
                <a:sym typeface="+mn-ea"/>
              </a:rPr>
              <a:t>模型编辑</a:t>
            </a:r>
            <a:r>
              <a:rPr lang="en-US" altLang="zh-CN" sz="2100">
                <a:latin typeface="Calibri" panose="020F0502020204030204" charset="0"/>
                <a:ea typeface="宋体" panose="02010600030101010101" pitchFamily="2" charset="-122"/>
                <a:sym typeface="+mn-ea"/>
              </a:rPr>
              <a:t> </a:t>
            </a:r>
            <a:r>
              <a:rPr lang="zh-CN" altLang="en-US" sz="2100">
                <a:latin typeface="Calibri" panose="020F0502020204030204" charset="0"/>
                <a:ea typeface="宋体" panose="02010600030101010101" pitchFamily="2" charset="-122"/>
                <a:sym typeface="+mn-ea"/>
              </a:rPr>
              <a:t>：</a:t>
            </a:r>
            <a:r>
              <a:rPr lang="zh-CN" altLang="en-US" sz="2100">
                <a:latin typeface="Calibri" panose="020F0502020204030204" charset="0"/>
                <a:ea typeface="宋体" panose="02010600030101010101" pitchFamily="2" charset="-122"/>
              </a:rPr>
              <a:t>使用更新数据对整个模型进行重新训练成本高昂，因此采用模型编辑的方式进行</a:t>
            </a:r>
            <a:r>
              <a:rPr lang="zh-CN" altLang="en-US" sz="2100">
                <a:solidFill>
                  <a:srgbClr val="FF0000"/>
                </a:solidFill>
                <a:latin typeface="Calibri" panose="020F0502020204030204" charset="0"/>
                <a:ea typeface="宋体" panose="02010600030101010101" pitchFamily="2" charset="-122"/>
              </a:rPr>
              <a:t>局部精确更新</a:t>
            </a:r>
            <a:r>
              <a:rPr lang="zh-CN" altLang="en-US" sz="2100">
                <a:latin typeface="Calibri" panose="020F0502020204030204" charset="0"/>
                <a:ea typeface="宋体" panose="02010600030101010101" pitchFamily="2" charset="-122"/>
              </a:rPr>
              <a:t>。</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sym typeface="+mn-ea"/>
              </a:rPr>
              <a:t>检索增强</a:t>
            </a:r>
            <a:r>
              <a:rPr lang="en-US" altLang="zh-CN" sz="2100">
                <a:latin typeface="Calibri" panose="020F0502020204030204" charset="0"/>
                <a:ea typeface="宋体" panose="02010600030101010101" pitchFamily="2" charset="-122"/>
                <a:sym typeface="+mn-ea"/>
              </a:rPr>
              <a:t> </a:t>
            </a:r>
            <a:r>
              <a:rPr lang="zh-CN" altLang="en-US" sz="2100">
                <a:latin typeface="Calibri" panose="020F0502020204030204" charset="0"/>
                <a:ea typeface="宋体" panose="02010600030101010101" pitchFamily="2" charset="-122"/>
                <a:sym typeface="+mn-ea"/>
              </a:rPr>
              <a:t>：</a:t>
            </a:r>
            <a:r>
              <a:rPr lang="zh-CN" altLang="en-US" sz="2100">
                <a:latin typeface="Calibri" panose="020F0502020204030204" charset="0"/>
                <a:ea typeface="宋体" panose="02010600030101010101" pitchFamily="2" charset="-122"/>
                <a:sym typeface="+mn-ea"/>
              </a:rPr>
              <a:t>为确保知识更新的</a:t>
            </a:r>
            <a:r>
              <a:rPr lang="zh-CN" altLang="en-US" sz="2100">
                <a:solidFill>
                  <a:srgbClr val="FF0000"/>
                </a:solidFill>
                <a:latin typeface="Calibri" panose="020F0502020204030204" charset="0"/>
                <a:ea typeface="宋体" panose="02010600030101010101" pitchFamily="2" charset="-122"/>
                <a:sym typeface="+mn-ea"/>
              </a:rPr>
              <a:t>实时性</a:t>
            </a:r>
            <a:r>
              <a:rPr lang="zh-CN" altLang="en-US" sz="2100">
                <a:latin typeface="Calibri" panose="020F0502020204030204" charset="0"/>
                <a:ea typeface="宋体" panose="02010600030101010101" pitchFamily="2" charset="-122"/>
                <a:sym typeface="+mn-ea"/>
              </a:rPr>
              <a:t>，采用检索增强的方式检索实时信息。</a:t>
            </a:r>
            <a:endParaRPr lang="zh-CN" altLang="en-US" sz="2100">
              <a:latin typeface="Calibri" panose="020F0502020204030204" charset="0"/>
              <a:ea typeface="宋体" panose="02010600030101010101" pitchFamily="2" charset="-122"/>
              <a:sym typeface="+mn-ea"/>
            </a:endParaRPr>
          </a:p>
          <a:p>
            <a:endParaRPr lang="zh-CN" altLang="en-US" sz="2100">
              <a:latin typeface="Calibri" panose="020F0502020204030204" charset="0"/>
              <a:ea typeface="宋体" panose="02010600030101010101" pitchFamily="2"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模型编辑</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模型编辑</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通过局部精确更新的手段减少更新工作量。采用</a:t>
            </a:r>
            <a:r>
              <a:rPr lang="zh-CN" altLang="en-US" sz="2400">
                <a:solidFill>
                  <a:srgbClr val="FF0000"/>
                </a:solidFill>
                <a:latin typeface="Calibri" panose="020F0502020204030204" charset="0"/>
                <a:ea typeface="宋体" panose="02010600030101010101" pitchFamily="2" charset="-122"/>
                <a:sym typeface="+mn-ea"/>
              </a:rPr>
              <a:t>定位-编辑</a:t>
            </a:r>
            <a:r>
              <a:rPr lang="zh-CN" altLang="en-US" sz="2400">
                <a:latin typeface="Calibri" panose="020F0502020204030204" charset="0"/>
                <a:ea typeface="宋体" panose="02010600030101010101" pitchFamily="2" charset="-122"/>
                <a:sym typeface="+mn-ea"/>
              </a:rPr>
              <a:t>两个步骤，首先定位模型参数中的“错误”部分，然后只对该部分应用更新以改变整体行为。</a:t>
            </a:r>
            <a:endParaRPr lang="zh-CN" altLang="en-US" sz="2400">
              <a:latin typeface="Calibri" panose="020F0502020204030204" charset="0"/>
              <a:ea typeface="宋体" panose="02010600030101010101" pitchFamily="2" charset="-122"/>
              <a:sym typeface="+mn-ea"/>
            </a:endParaRPr>
          </a:p>
        </p:txBody>
      </p:sp>
      <p:pic>
        <p:nvPicPr>
          <p:cNvPr id="4" name="图片 3"/>
          <p:cNvPicPr>
            <a:picLocks noChangeAspect="1"/>
          </p:cNvPicPr>
          <p:nvPr/>
        </p:nvPicPr>
        <p:blipFill>
          <a:blip r:embed="rId1"/>
          <a:stretch>
            <a:fillRect/>
          </a:stretch>
        </p:blipFill>
        <p:spPr>
          <a:xfrm>
            <a:off x="167005" y="2923540"/>
            <a:ext cx="8863330" cy="295211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检索增强</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检索增强</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通过增加对外部信息的实时检索处理替代对模型本身的持续更新，保证了知识更新的实时性和模型结构的稳定性。</a:t>
            </a:r>
            <a:endParaRPr lang="zh-CN" altLang="en-US" sz="2400">
              <a:latin typeface="Calibri" panose="020F0502020204030204" charset="0"/>
              <a:ea typeface="宋体" panose="02010600030101010101" pitchFamily="2" charset="-122"/>
              <a:sym typeface="+mn-ea"/>
            </a:endParaRPr>
          </a:p>
        </p:txBody>
      </p:sp>
      <p:pic>
        <p:nvPicPr>
          <p:cNvPr id="4" name="图片 3"/>
          <p:cNvPicPr>
            <a:picLocks noChangeAspect="1"/>
          </p:cNvPicPr>
          <p:nvPr/>
        </p:nvPicPr>
        <p:blipFill>
          <a:blip r:embed="rId1"/>
          <a:stretch>
            <a:fillRect/>
          </a:stretch>
        </p:blipFill>
        <p:spPr>
          <a:xfrm>
            <a:off x="1238250" y="2490470"/>
            <a:ext cx="6830695" cy="35579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目标</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normAutofit/>
          </a:bodyPr>
          <a:p>
            <a:r>
              <a:rPr lang="zh-CN" altLang="en-US" sz="2400" b="1">
                <a:latin typeface="Calibri" panose="020F0502020204030204" charset="0"/>
                <a:ea typeface="宋体" panose="02010600030101010101" pitchFamily="2" charset="-122"/>
              </a:rPr>
              <a:t>功能</a:t>
            </a:r>
            <a:r>
              <a:rPr lang="zh-CN" altLang="en-US" sz="2400" b="1">
                <a:latin typeface="+mn-ea"/>
              </a:rPr>
              <a:t>扩展：</a:t>
            </a:r>
            <a:r>
              <a:rPr lang="zh-CN" altLang="en-US" sz="2400">
                <a:latin typeface="+mn-ea"/>
              </a:rPr>
              <a:t>使训</a:t>
            </a:r>
            <a:r>
              <a:rPr lang="zh-CN" altLang="en-US" sz="2400">
                <a:latin typeface="Calibri" panose="020F0502020204030204" charset="0"/>
                <a:ea typeface="宋体" panose="02010600030101010101" pitchFamily="2" charset="-122"/>
              </a:rPr>
              <a:t>练好的模型适应</a:t>
            </a:r>
            <a:r>
              <a:rPr lang="zh-CN" altLang="en-US" sz="2400">
                <a:solidFill>
                  <a:schemeClr val="tx1"/>
                </a:solidFill>
                <a:latin typeface="Calibri" panose="020F0502020204030204" charset="0"/>
                <a:ea typeface="宋体" panose="02010600030101010101" pitchFamily="2" charset="-122"/>
                <a:sym typeface="+mn-ea"/>
              </a:rPr>
              <a:t>实际生产环境，从处理单一问题扩展到处理同一类问题。</a:t>
            </a:r>
            <a:endParaRPr lang="zh-CN" altLang="en-US" sz="2400">
              <a:solidFill>
                <a:schemeClr val="tx1"/>
              </a:solidFill>
              <a:latin typeface="Calibri" panose="020F0502020204030204" charset="0"/>
              <a:ea typeface="宋体" panose="02010600030101010101" pitchFamily="2" charset="-122"/>
              <a:sym typeface="+mn-ea"/>
            </a:endParaRPr>
          </a:p>
          <a:p>
            <a:pPr marL="0" indent="0">
              <a:buNone/>
            </a:pPr>
            <a:r>
              <a:rPr lang="en-US" altLang="zh-CN" sz="2400">
                <a:solidFill>
                  <a:schemeClr val="tx1"/>
                </a:solidFill>
                <a:latin typeface="Calibri" panose="020F0502020204030204" charset="0"/>
                <a:ea typeface="宋体" panose="02010600030101010101" pitchFamily="2" charset="-122"/>
                <a:sym typeface="+mn-ea"/>
              </a:rPr>
              <a:t>    </a:t>
            </a:r>
            <a:r>
              <a:rPr lang="zh-CN" altLang="en-US" sz="2400">
                <a:solidFill>
                  <a:schemeClr val="tx1"/>
                </a:solidFill>
                <a:latin typeface="Calibri" panose="020F0502020204030204" charset="0"/>
                <a:ea typeface="宋体" panose="02010600030101010101" pitchFamily="2" charset="-122"/>
                <a:sym typeface="+mn-ea"/>
              </a:rPr>
              <a:t>是推理流程的存在意义，一个</a:t>
            </a:r>
            <a:r>
              <a:rPr lang="zh-CN" altLang="en-US" sz="2400">
                <a:solidFill>
                  <a:srgbClr val="FF0000"/>
                </a:solidFill>
                <a:latin typeface="Calibri" panose="020F0502020204030204" charset="0"/>
                <a:ea typeface="宋体" panose="02010600030101010101" pitchFamily="2" charset="-122"/>
                <a:sym typeface="+mn-ea"/>
              </a:rPr>
              <a:t>概念性目标</a:t>
            </a:r>
            <a:r>
              <a:rPr lang="zh-CN" altLang="en-US" sz="2400">
                <a:solidFill>
                  <a:schemeClr val="tx1"/>
                </a:solidFill>
                <a:latin typeface="Calibri" panose="020F0502020204030204" charset="0"/>
                <a:ea typeface="宋体" panose="02010600030101010101" pitchFamily="2" charset="-122"/>
                <a:sym typeface="+mn-ea"/>
              </a:rPr>
              <a:t>。</a:t>
            </a:r>
            <a:endParaRPr lang="zh-CN" altLang="en-US" sz="2400">
              <a:solidFill>
                <a:schemeClr val="tx1"/>
              </a:solidFill>
              <a:latin typeface="Calibri" panose="020F0502020204030204" charset="0"/>
              <a:ea typeface="宋体" panose="02010600030101010101" pitchFamily="2" charset="-122"/>
              <a:sym typeface="+mn-ea"/>
            </a:endParaRPr>
          </a:p>
          <a:p>
            <a:endParaRPr lang="zh-CN" altLang="en-US" sz="2400">
              <a:solidFill>
                <a:schemeClr val="tx1"/>
              </a:solidFill>
              <a:latin typeface="Calibri" panose="020F0502020204030204" charset="0"/>
              <a:ea typeface="宋体" panose="02010600030101010101" pitchFamily="2" charset="-122"/>
              <a:sym typeface="+mn-ea"/>
            </a:endParaRPr>
          </a:p>
          <a:p>
            <a:r>
              <a:rPr lang="zh-CN" altLang="en-US" sz="2400" b="1">
                <a:solidFill>
                  <a:schemeClr val="tx1"/>
                </a:solidFill>
                <a:latin typeface="Calibri" panose="020F0502020204030204" charset="0"/>
                <a:ea typeface="宋体" panose="02010600030101010101" pitchFamily="2" charset="-122"/>
                <a:sym typeface="+mn-ea"/>
              </a:rPr>
              <a:t>效率提升：</a:t>
            </a:r>
            <a:r>
              <a:rPr lang="zh-CN" altLang="en-US" sz="2400">
                <a:solidFill>
                  <a:schemeClr val="tx1"/>
                </a:solidFill>
                <a:latin typeface="Calibri" panose="020F0502020204030204" charset="0"/>
                <a:ea typeface="宋体" panose="02010600030101010101" pitchFamily="2" charset="-122"/>
                <a:sym typeface="+mn-ea"/>
              </a:rPr>
              <a:t>高效低成本，稳定高可用。</a:t>
            </a:r>
            <a:endParaRPr lang="zh-CN" altLang="en-US" sz="2400">
              <a:solidFill>
                <a:schemeClr val="tx1"/>
              </a:solidFill>
              <a:latin typeface="Calibri" panose="020F0502020204030204" charset="0"/>
              <a:ea typeface="宋体" panose="02010600030101010101" pitchFamily="2" charset="-122"/>
              <a:sym typeface="+mn-ea"/>
            </a:endParaRPr>
          </a:p>
          <a:p>
            <a:pPr marL="0" indent="0">
              <a:buNone/>
            </a:pPr>
            <a:r>
              <a:rPr lang="en-US" altLang="zh-CN" sz="2400">
                <a:solidFill>
                  <a:schemeClr val="tx1"/>
                </a:solidFill>
                <a:latin typeface="Calibri" panose="020F0502020204030204" charset="0"/>
                <a:ea typeface="宋体" panose="02010600030101010101" pitchFamily="2" charset="-122"/>
                <a:sym typeface="+mn-ea"/>
              </a:rPr>
              <a:t>     </a:t>
            </a:r>
            <a:r>
              <a:rPr lang="zh-CN" altLang="en-US" sz="2400">
                <a:solidFill>
                  <a:schemeClr val="tx1"/>
                </a:solidFill>
                <a:latin typeface="Calibri" panose="020F0502020204030204" charset="0"/>
                <a:ea typeface="宋体" panose="02010600030101010101" pitchFamily="2" charset="-122"/>
                <a:sym typeface="+mn-ea"/>
              </a:rPr>
              <a:t>衡量推理性能的主要维度，一个</a:t>
            </a:r>
            <a:r>
              <a:rPr lang="zh-CN" altLang="en-US" sz="2400">
                <a:solidFill>
                  <a:srgbClr val="FF0000"/>
                </a:solidFill>
                <a:latin typeface="Calibri" panose="020F0502020204030204" charset="0"/>
                <a:ea typeface="宋体" panose="02010600030101010101" pitchFamily="2" charset="-122"/>
                <a:sym typeface="+mn-ea"/>
              </a:rPr>
              <a:t>具体目标</a:t>
            </a:r>
            <a:r>
              <a:rPr lang="zh-CN" altLang="en-US" sz="2400">
                <a:solidFill>
                  <a:schemeClr val="tx1"/>
                </a:solidFill>
                <a:latin typeface="Calibri" panose="020F0502020204030204" charset="0"/>
                <a:ea typeface="宋体" panose="02010600030101010101" pitchFamily="2" charset="-122"/>
                <a:sym typeface="+mn-ea"/>
              </a:rPr>
              <a:t>。</a:t>
            </a:r>
            <a:endParaRPr lang="zh-CN" altLang="en-US" sz="2400">
              <a:solidFill>
                <a:schemeClr val="tx1"/>
              </a:solidFill>
              <a:latin typeface="Calibri" panose="020F0502020204030204" charset="0"/>
              <a:ea typeface="宋体" panose="02010600030101010101" pitchFamily="2" charset="-122"/>
              <a:sym typeface="+mn-ea"/>
            </a:endParaRPr>
          </a:p>
          <a:p>
            <a:pPr marL="0" indent="0">
              <a:buNone/>
            </a:pPr>
            <a:endParaRPr lang="zh-CN" altLang="en-US" sz="2400">
              <a:solidFill>
                <a:schemeClr val="tx1"/>
              </a:solidFill>
              <a:latin typeface="Calibri" panose="020F0502020204030204" charset="0"/>
              <a:ea typeface="宋体" panose="02010600030101010101" pitchFamily="2" charset="-122"/>
              <a:sym typeface="+mn-ea"/>
            </a:endParaRPr>
          </a:p>
          <a:p>
            <a:r>
              <a:rPr lang="zh-CN" altLang="en-US" sz="2400" b="1">
                <a:solidFill>
                  <a:schemeClr val="tx1"/>
                </a:solidFill>
                <a:latin typeface="Calibri" panose="020F0502020204030204" charset="0"/>
                <a:ea typeface="宋体" panose="02010600030101010101" pitchFamily="2" charset="-122"/>
                <a:sym typeface="+mn-ea"/>
              </a:rPr>
              <a:t>其他目标：</a:t>
            </a:r>
            <a:r>
              <a:rPr lang="zh-CN" altLang="en-US" sz="2400">
                <a:solidFill>
                  <a:schemeClr val="tx1"/>
                </a:solidFill>
                <a:latin typeface="Calibri" panose="020F0502020204030204" charset="0"/>
                <a:ea typeface="宋体" panose="02010600030101010101" pitchFamily="2" charset="-122"/>
                <a:sym typeface="+mn-ea"/>
              </a:rPr>
              <a:t>知识更新，安全性，个性化等。</a:t>
            </a:r>
            <a:endParaRPr lang="zh-CN" altLang="en-US" sz="2400">
              <a:solidFill>
                <a:schemeClr val="tx1"/>
              </a:solidFill>
              <a:latin typeface="Calibri" panose="020F0502020204030204" charset="0"/>
              <a:ea typeface="宋体" panose="02010600030101010101" pitchFamily="2" charset="-122"/>
              <a:sym typeface="+mn-ea"/>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安全性</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内涵</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模型面向用户提供推理服务阶段，输入，模型，输出环节都有可能受到攻击，引发不期望的行为，进而产生以下安全性问题：</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输入：攻击性提示词，危害性话题等</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模型本身：隐私泄露，偏见等</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模型工具：软、硬件漏洞，工具安全等</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输出</a:t>
            </a:r>
            <a:r>
              <a:rPr lang="zh-CN" altLang="en-US" sz="2100" b="1">
                <a:latin typeface="Calibri" panose="020F0502020204030204" charset="0"/>
                <a:ea typeface="宋体" panose="02010600030101010101" pitchFamily="2" charset="-122"/>
              </a:rPr>
              <a:t>：</a:t>
            </a:r>
            <a:r>
              <a:rPr lang="zh-CN" altLang="en-US" sz="2100">
                <a:latin typeface="Calibri" panose="020F0502020204030204" charset="0"/>
                <a:ea typeface="宋体" panose="02010600030101010101" pitchFamily="2" charset="-122"/>
              </a:rPr>
              <a:t>不可靠、危害性输出等</a:t>
            </a:r>
            <a:endParaRPr lang="zh-CN" altLang="en-US" sz="2100">
              <a:latin typeface="Calibri" panose="020F0502020204030204" charset="0"/>
              <a:ea typeface="宋体" panose="02010600030101010101"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输入</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en-US" altLang="zh-CN" sz="2400" b="1">
                <a:latin typeface="Calibri" panose="020F0502020204030204" charset="0"/>
                <a:ea typeface="宋体" panose="02010600030101010101" pitchFamily="2" charset="-122"/>
              </a:rPr>
              <a:t>不合理需求：</a:t>
            </a:r>
            <a:r>
              <a:rPr lang="zh-CN" altLang="en-US" sz="2400">
                <a:latin typeface="Calibri" panose="020F0502020204030204" charset="0"/>
                <a:ea typeface="宋体" panose="02010600030101010101" pitchFamily="2" charset="-122"/>
              </a:rPr>
              <a:t>模型输入阶段，用户可能提出违反道德法律的需求，大模型不应该作出回答。</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攻击性提示：</a:t>
            </a:r>
            <a:r>
              <a:rPr lang="zh-CN" altLang="en-US" sz="2400">
                <a:latin typeface="Calibri" panose="020F0502020204030204" charset="0"/>
                <a:ea typeface="宋体" panose="02010600030101010101" pitchFamily="2" charset="-122"/>
              </a:rPr>
              <a:t> 某些攻击性输入提示，可能会绕开模型限制，引发模型的不期望行为。</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395605" y="3310890"/>
            <a:ext cx="8496935" cy="2397760"/>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输入</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输入环节</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常使用以下防御性提示确保安全性，预先制定规范使模型产生期望行为。</a:t>
            </a:r>
            <a:endParaRPr lang="zh-CN" altLang="en-US" sz="2400">
              <a:latin typeface="Calibri" panose="020F0502020204030204" charset="0"/>
              <a:ea typeface="宋体" panose="02010600030101010101" pitchFamily="2" charset="-122"/>
            </a:endParaRPr>
          </a:p>
          <a:p>
            <a:pPr marL="0" indent="0">
              <a:buNone/>
            </a:pPr>
            <a:endParaRPr lang="zh-CN" altLang="en-US"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情景引导提示：在提示中加入具体情景信息，如“你是一个人工智能助手”。</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约束性提示：在提示中加入明显约束条件，如“不可以提供危害信息”。</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目标导向提示：设计提示以明确输出的期望目标，如“你需要为用户提供帮助</a:t>
            </a:r>
            <a:r>
              <a:rPr lang="zh-CN" altLang="en-US" sz="2100">
                <a:latin typeface="Calibri" panose="020F0502020204030204" charset="0"/>
                <a:ea typeface="宋体" panose="02010600030101010101" pitchFamily="2" charset="-122"/>
                <a:sym typeface="+mn-ea"/>
              </a:rPr>
              <a:t>”</a:t>
            </a:r>
            <a:r>
              <a:rPr lang="zh-CN" altLang="en-US" sz="2100">
                <a:latin typeface="Calibri" panose="020F0502020204030204" charset="0"/>
                <a:ea typeface="宋体" panose="02010600030101010101" pitchFamily="2" charset="-122"/>
              </a:rPr>
              <a:t>。</a:t>
            </a:r>
            <a:endParaRPr lang="zh-CN" altLang="en-US" sz="2100">
              <a:latin typeface="Calibri" panose="020F0502020204030204" charset="0"/>
              <a:ea typeface="宋体" panose="02010600030101010101" pitchFamily="2" charset="-122"/>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rPr>
              <a:t>模型</a:t>
            </a:r>
            <a:endParaRPr lang="zh-CN" altLang="en-US" sz="280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457200" y="1184275"/>
            <a:ext cx="8229600" cy="5515610"/>
          </a:xfrm>
        </p:spPr>
        <p:txBody>
          <a:bodyPr>
            <a:normAutofit/>
          </a:bodyPr>
          <a:p>
            <a:r>
              <a:rPr lang="zh-CN" altLang="en-US" sz="2400" b="1">
                <a:latin typeface="Calibri" panose="020F0502020204030204" charset="0"/>
                <a:ea typeface="宋体" panose="02010600030101010101" pitchFamily="2" charset="-122"/>
                <a:sym typeface="+mn-ea"/>
              </a:rPr>
              <a:t>模型环节</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模型训练缺少对现实价值体系的学习，在推理时往往会导致持续的价值偏离。因此模型环节的安全性问题</a:t>
            </a:r>
            <a:r>
              <a:rPr lang="zh-CN" altLang="en-US" sz="2400">
                <a:latin typeface="Calibri" panose="020F0502020204030204" charset="0"/>
                <a:ea typeface="宋体" panose="02010600030101010101" pitchFamily="2" charset="-122"/>
                <a:sym typeface="+mn-ea"/>
              </a:rPr>
              <a:t>将</a:t>
            </a:r>
            <a:r>
              <a:rPr lang="zh-CN" altLang="en-US" sz="2400">
                <a:latin typeface="Calibri" panose="020F0502020204030204" charset="0"/>
                <a:ea typeface="宋体" panose="02010600030101010101" pitchFamily="2" charset="-122"/>
              </a:rPr>
              <a:t>在模型提供推理服务的生命周期中不断积累。</a:t>
            </a:r>
            <a:endParaRPr lang="zh-CN" altLang="en-US"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常见问题有：现实幻觉的持续污染，客户端的恶意攻击尝试等。</a:t>
            </a:r>
            <a:endParaRPr lang="zh-CN" altLang="en-US" sz="21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sym typeface="+mn-ea"/>
              </a:rPr>
              <a:t>对齐</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是推理重要技术之一，通过让模型</a:t>
            </a:r>
            <a:r>
              <a:rPr lang="zh-CN" altLang="en-US" sz="2400">
                <a:latin typeface="Calibri" panose="020F0502020204030204" charset="0"/>
                <a:ea typeface="宋体" panose="02010600030101010101" pitchFamily="2" charset="-122"/>
              </a:rPr>
              <a:t>和人类价值观对齐，可以使模型本身进行对偏离价值观污染的自净，持续消除安全风险。</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pPr marL="0" indent="0">
              <a:buNone/>
            </a:pPr>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模型</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a:xfrm>
            <a:off x="457200" y="1184275"/>
            <a:ext cx="8229600" cy="5067935"/>
          </a:xfrm>
        </p:spPr>
        <p:txBody>
          <a:bodyPr>
            <a:normAutofit/>
          </a:bodyPr>
          <a:p>
            <a:r>
              <a:rPr lang="zh-CN" altLang="en-US" sz="2400" b="1">
                <a:latin typeface="Calibri" panose="020F0502020204030204" charset="0"/>
                <a:ea typeface="宋体" panose="02010600030101010101" pitchFamily="2" charset="-122"/>
              </a:rPr>
              <a:t>案例</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例如，GPT和LLaMA2利用强化学习进行人类价值观对齐。</a:t>
            </a:r>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原理</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利用在人类标注的数据上训练的奖励模型可以对模型进行偏好性强化训练，让模型和人类价值观对齐。</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2480945" y="2816860"/>
            <a:ext cx="3874770" cy="3121025"/>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输出</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normAutofit/>
          </a:bodyPr>
          <a:p>
            <a:r>
              <a:rPr lang="zh-CN" altLang="en-US" sz="2400" b="1">
                <a:latin typeface="Calibri" panose="020F0502020204030204" charset="0"/>
                <a:ea typeface="宋体" panose="02010600030101010101" pitchFamily="2" charset="-122"/>
                <a:sym typeface="+mn-ea"/>
              </a:rPr>
              <a:t>输出环节</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到达输出环节的安全性问题往往表现为可以显式识别的不期望文本回复，</a:t>
            </a:r>
            <a:r>
              <a:rPr lang="zh-CN" altLang="en-US" sz="2400">
                <a:solidFill>
                  <a:srgbClr val="FF0000"/>
                </a:solidFill>
                <a:latin typeface="Calibri" panose="020F0502020204030204" charset="0"/>
                <a:ea typeface="宋体" panose="02010600030101010101" pitchFamily="2" charset="-122"/>
                <a:sym typeface="+mn-ea"/>
              </a:rPr>
              <a:t>检测修改</a:t>
            </a:r>
            <a:r>
              <a:rPr lang="zh-CN" altLang="en-US" sz="2400">
                <a:latin typeface="Calibri" panose="020F0502020204030204" charset="0"/>
                <a:ea typeface="宋体" panose="02010600030101010101" pitchFamily="2" charset="-122"/>
                <a:sym typeface="+mn-ea"/>
              </a:rPr>
              <a:t>成为解决安全性问题的重要手段。</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100">
                <a:solidFill>
                  <a:schemeClr val="tx1"/>
                </a:solidFill>
                <a:latin typeface="Calibri" panose="020F0502020204030204" charset="0"/>
                <a:ea typeface="宋体" panose="02010600030101010101" pitchFamily="2" charset="-122"/>
                <a:sym typeface="+mn-ea"/>
              </a:rPr>
              <a:t>检测修改：</a:t>
            </a:r>
            <a:r>
              <a:rPr lang="zh-CN" altLang="en-US" sz="2100">
                <a:latin typeface="Calibri" panose="020F0502020204030204" charset="0"/>
                <a:ea typeface="宋体" panose="02010600030101010101" pitchFamily="2" charset="-122"/>
                <a:sym typeface="+mn-ea"/>
              </a:rPr>
              <a:t>首先进行内容检测，使用工具或算法来识别和标记可能的不安全内容；然后进行干预修改，如果存在不安全内容，使用自动修改、人工审核等方法保证安全的输出。通过水印技术增加标记留痕，有利于进行错误源的回溯。</a:t>
            </a:r>
            <a:endParaRPr lang="zh-CN" altLang="en-US" sz="2100">
              <a:latin typeface="Calibri" panose="020F0502020204030204" charset="0"/>
              <a:ea typeface="宋体" panose="02010600030101010101" pitchFamily="2" charset="-122"/>
              <a:sym typeface="+mn-ea"/>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个性化</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内涵</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用户的个性化需求差异客观存在。但基于开发成本考虑，已发布的</a:t>
            </a:r>
            <a:r>
              <a:rPr lang="zh-CN" altLang="en-US" sz="2400">
                <a:latin typeface="Calibri" panose="020F0502020204030204" charset="0"/>
                <a:ea typeface="宋体" panose="02010600030101010101" pitchFamily="2" charset="-122"/>
                <a:sym typeface="+mn-ea"/>
              </a:rPr>
              <a:t>推理服务框架优先满足通用服务需要，嵌入个性化服务显得较为困难。</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400" b="1">
                <a:latin typeface="Calibri" panose="020F0502020204030204" charset="0"/>
                <a:ea typeface="宋体" panose="02010600030101010101" pitchFamily="2" charset="-122"/>
                <a:sym typeface="+mn-ea"/>
              </a:rPr>
              <a:t>参数微调</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是推理重要技术之一，通过微调参数，可以在不大幅改动模型结构的情况下，改变和提升模型性能，以满足个性化需要。</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cs typeface="微软雅黑" panose="020B0503020204020204" pitchFamily="34" charset="-122"/>
              </a:rPr>
              <a:t>7.推理重要技术</a:t>
            </a:r>
            <a:endParaRPr lang="zh-CN" altLang="en-US" sz="28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占位符 2"/>
          <p:cNvSpPr>
            <a:spLocks noGrp="1"/>
          </p:cNvSpPr>
          <p:nvPr>
            <p:ph type="body" idx="1"/>
          </p:nvPr>
        </p:nvSpPr>
        <p:spPr>
          <a:xfrm>
            <a:off x="722630" y="1094740"/>
            <a:ext cx="7772400" cy="3312160"/>
          </a:xfrm>
        </p:spPr>
        <p:txBody>
          <a:bodyPr>
            <a:normAutofit/>
          </a:bodyPr>
          <a:p>
            <a:r>
              <a:rPr lang="zh-CN" altLang="en-US" sz="2400" b="1">
                <a:latin typeface="Calibri" panose="020F0502020204030204" charset="0"/>
                <a:ea typeface="宋体" panose="02010600030101010101" pitchFamily="2" charset="-122"/>
              </a:rPr>
              <a:t>a.对齐</a:t>
            </a:r>
            <a:endParaRPr lang="zh-CN" altLang="en-US" sz="2400" b="1">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i.目的</a:t>
            </a:r>
            <a:endParaRPr lang="zh-CN" altLang="en-US" sz="2100">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ii.方式</a:t>
            </a:r>
            <a:endParaRPr lang="zh-CN" altLang="en-US" sz="21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b.参数微调</a:t>
            </a:r>
            <a:endParaRPr lang="zh-CN" altLang="en-US" sz="2400" b="1">
              <a:latin typeface="Calibri" panose="020F0502020204030204" charset="0"/>
              <a:ea typeface="宋体" panose="02010600030101010101" pitchFamily="2" charset="-122"/>
            </a:endParaRPr>
          </a:p>
          <a:p>
            <a:pPr indent="457200"/>
            <a:r>
              <a:rPr lang="zh-CN" altLang="en-US" sz="2100">
                <a:latin typeface="Calibri" panose="020F0502020204030204" charset="0"/>
                <a:ea typeface="宋体" panose="02010600030101010101" pitchFamily="2" charset="-122"/>
              </a:rPr>
              <a:t>i.方式</a:t>
            </a:r>
            <a:endParaRPr lang="zh-CN" altLang="en-US" sz="2100">
              <a:latin typeface="Calibri" panose="020F0502020204030204" charset="0"/>
              <a:ea typeface="宋体" panose="02010600030101010101" pitchFamily="2" charset="-122"/>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对齐</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内涵</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对齐是将人类的价值观和目标编码到语言模型中，使其尽可能有用、安全和可靠的过程。</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sym typeface="+mn-ea"/>
              </a:rPr>
              <a:t>未对齐的模型可能会产生与</a:t>
            </a:r>
            <a:r>
              <a:rPr lang="zh-CN" altLang="en-US" sz="2100">
                <a:solidFill>
                  <a:srgbClr val="FF0000"/>
                </a:solidFill>
                <a:latin typeface="Calibri" panose="020F0502020204030204" charset="0"/>
                <a:ea typeface="宋体" panose="02010600030101010101" pitchFamily="2" charset="-122"/>
                <a:sym typeface="+mn-ea"/>
              </a:rPr>
              <a:t>人类价值观</a:t>
            </a:r>
            <a:r>
              <a:rPr lang="zh-CN" altLang="en-US" sz="2100">
                <a:latin typeface="Calibri" panose="020F0502020204030204" charset="0"/>
                <a:ea typeface="宋体" panose="02010600030101010101" pitchFamily="2" charset="-122"/>
                <a:sym typeface="+mn-ea"/>
              </a:rPr>
              <a:t>不符合的行为，如不礼貌回复，</a:t>
            </a:r>
            <a:r>
              <a:rPr lang="zh-CN" altLang="en-US" sz="2100">
                <a:latin typeface="Calibri" panose="020F0502020204030204" charset="0"/>
                <a:ea typeface="宋体" panose="02010600030101010101" pitchFamily="2" charset="-122"/>
              </a:rPr>
              <a:t>捏造信源等。</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通过对齐，可以定制人工智能模型，使其遵循人类制定的规则和政策。</a:t>
            </a:r>
            <a:endParaRPr lang="zh-CN" altLang="en-US" sz="21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对齐</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案例</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面对恶意提问，</a:t>
            </a:r>
            <a:r>
              <a:rPr lang="zh-CN" altLang="en-US" sz="2400">
                <a:latin typeface="Calibri" panose="020F0502020204030204" charset="0"/>
                <a:ea typeface="宋体" panose="02010600030101010101" pitchFamily="2" charset="-122"/>
                <a:sym typeface="+mn-ea"/>
              </a:rPr>
              <a:t>未对齐的模型给出了有效的回复，但这一行为显然与</a:t>
            </a:r>
            <a:r>
              <a:rPr lang="zh-CN" altLang="en-US" sz="2400">
                <a:solidFill>
                  <a:schemeClr val="tx1"/>
                </a:solidFill>
                <a:latin typeface="Calibri" panose="020F0502020204030204" charset="0"/>
                <a:ea typeface="宋体" panose="02010600030101010101" pitchFamily="2" charset="-122"/>
                <a:sym typeface="+mn-ea"/>
              </a:rPr>
              <a:t>人类价值观</a:t>
            </a:r>
            <a:r>
              <a:rPr lang="zh-CN" altLang="en-US" sz="2400">
                <a:latin typeface="Calibri" panose="020F0502020204030204" charset="0"/>
                <a:ea typeface="宋体" panose="02010600030101010101" pitchFamily="2" charset="-122"/>
                <a:sym typeface="+mn-ea"/>
              </a:rPr>
              <a:t>不符合。</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70485" y="2363470"/>
            <a:ext cx="9131935" cy="22758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rPr>
              <a:t>关键指标</a:t>
            </a:r>
            <a:endParaRPr lang="zh-CN" altLang="en-US" sz="2400">
              <a:latin typeface="Calibri" panose="020F0502020204030204" charset="0"/>
              <a:ea typeface="宋体" panose="02010600030101010101" pitchFamily="2"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效率提升</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是主要的</a:t>
            </a:r>
            <a:r>
              <a:rPr lang="zh-CN" altLang="en-US" sz="2400">
                <a:solidFill>
                  <a:srgbClr val="FF0000"/>
                </a:solidFill>
                <a:latin typeface="Calibri" panose="020F0502020204030204" charset="0"/>
                <a:ea typeface="宋体" panose="02010600030101010101" pitchFamily="2" charset="-122"/>
                <a:sym typeface="+mn-ea"/>
              </a:rPr>
              <a:t>可衡量目标</a:t>
            </a:r>
            <a:r>
              <a:rPr lang="zh-CN" altLang="en-US" sz="2400">
                <a:latin typeface="Calibri" panose="020F0502020204030204" charset="0"/>
                <a:ea typeface="宋体" panose="02010600030101010101" pitchFamily="2" charset="-122"/>
                <a:sym typeface="+mn-ea"/>
              </a:rPr>
              <a:t>，具体量化为低时延，高吞吐等关键指标。</a:t>
            </a:r>
            <a:endParaRPr lang="zh-CN" altLang="en-US" sz="2400">
              <a:latin typeface="Calibri" panose="020F0502020204030204" charset="0"/>
              <a:ea typeface="宋体" panose="02010600030101010101" pitchFamily="2" charset="-122"/>
              <a:sym typeface="+mn-ea"/>
            </a:endParaRPr>
          </a:p>
          <a:p>
            <a:endParaRPr lang="en-US" altLang="zh-CN"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时延：接到用户请求到返回结果的端到端耗时，反映实时处理质量。</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吞吐：</a:t>
            </a:r>
            <a:r>
              <a:rPr lang="zh-CN" altLang="en-US" sz="2100">
                <a:latin typeface="+mn-ea"/>
              </a:rPr>
              <a:t>每秒能处理的用户请求</a:t>
            </a:r>
            <a:r>
              <a:rPr lang="zh-CN" altLang="en-US" sz="2100">
                <a:latin typeface="Calibri" panose="020F0502020204030204" charset="0"/>
                <a:ea typeface="宋体" panose="02010600030101010101" pitchFamily="2" charset="-122"/>
              </a:rPr>
              <a:t>数，反映批量处理能力。</a:t>
            </a:r>
            <a:endParaRPr lang="zh-CN" altLang="en-US" sz="2100">
              <a:latin typeface="Calibri" panose="020F0502020204030204" charset="0"/>
              <a:ea typeface="宋体" panose="02010600030101010101" pitchFamily="2" charset="-122"/>
            </a:endParaRPr>
          </a:p>
          <a:p>
            <a:endParaRPr lang="en-US" altLang="zh-CN" sz="2100">
              <a:latin typeface="Calibri" panose="020F0502020204030204" charset="0"/>
              <a:ea typeface="宋体" panose="02010600030101010101" pitchFamily="2"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目的</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原因</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训练数据存在偏见或歧视性言论；模型本身的复杂性和不可预测性；现实任务上下文语境的复杂性共同导致了在推理环节模型行为偏离预期。</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rPr>
              <a:t>目的</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对齐的目的在于纠正以上三个环节所积累的模型行为偏差，使之符合人类价值观和准确理解现实任务目标，以正确提供推理服务。</a:t>
            </a:r>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方式</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对齐的方式按对象可分类为</a:t>
            </a:r>
            <a:r>
              <a:rPr lang="zh-CN" altLang="en-US" sz="2400">
                <a:latin typeface="Calibri" panose="020F0502020204030204" charset="0"/>
                <a:ea typeface="宋体" panose="02010600030101010101" pitchFamily="2" charset="-122"/>
              </a:rPr>
              <a:t>人类反馈对齐和大模型对齐；按原理可分类为监督对齐和强化对齐。</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实际的对齐是</a:t>
            </a:r>
            <a:r>
              <a:rPr lang="zh-CN" altLang="en-US" sz="2100">
                <a:latin typeface="Calibri" panose="020F0502020204030204" charset="0"/>
                <a:ea typeface="宋体" panose="02010600030101010101" pitchFamily="2" charset="-122"/>
                <a:sym typeface="+mn-ea"/>
              </a:rPr>
              <a:t>对象和原理的组合，即人类监督对齐，人类强化对齐，大模型监督对齐和大模型强化对齐。</a:t>
            </a:r>
            <a:endParaRPr lang="zh-CN" altLang="en-US" sz="2100">
              <a:latin typeface="Calibri" panose="020F0502020204030204" charset="0"/>
              <a:ea typeface="宋体" panose="02010600030101010101" pitchFamily="2" charset="-122"/>
            </a:endParaRPr>
          </a:p>
          <a:p>
            <a:endParaRPr lang="zh-CN" altLang="en-US" sz="2100">
              <a:latin typeface="Calibri" panose="020F0502020204030204" charset="0"/>
              <a:ea typeface="宋体" panose="02010600030101010101" pitchFamily="2" charset="-122"/>
              <a:sym typeface="+mn-ea"/>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人类反馈对齐</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引入了人的因素评价对齐效果：在监督对齐中以人类回答作为标注数据，并由人类对模型多个输出进行偏好排序；在强化对齐中通过人类反馈训练奖励模型来评价输出质量，以强化期望行为。</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400" b="1">
                <a:latin typeface="Calibri" panose="020F0502020204030204" charset="0"/>
                <a:ea typeface="宋体" panose="02010600030101010101" pitchFamily="2" charset="-122"/>
                <a:sym typeface="+mn-ea"/>
              </a:rPr>
              <a:t>优势与劣势</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人类反馈对齐的优势在于人类已经构建了价值观体系，</a:t>
            </a:r>
            <a:r>
              <a:rPr lang="zh-CN" altLang="en-US" sz="2400">
                <a:latin typeface="Calibri" panose="020F0502020204030204" charset="0"/>
                <a:ea typeface="宋体" panose="02010600030101010101" pitchFamily="2" charset="-122"/>
              </a:rPr>
              <a:t>规避了大模型对齐需要明确定义奖励函数的问题，特别是对于难以明确量化的任务；劣势在于人工标注成本和缺少明确的价值体系映射函数。</a:t>
            </a:r>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a:p>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大模型对齐</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由价值模型代替人工评判进行模型对齐。</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400" b="1">
                <a:latin typeface="Calibri" panose="020F0502020204030204" charset="0"/>
                <a:ea typeface="宋体" panose="02010600030101010101" pitchFamily="2" charset="-122"/>
                <a:sym typeface="+mn-ea"/>
              </a:rPr>
              <a:t>优</a:t>
            </a:r>
            <a:r>
              <a:rPr lang="zh-CN" altLang="en-US" sz="2400" b="1">
                <a:latin typeface="Calibri" panose="020F0502020204030204" charset="0"/>
                <a:ea typeface="宋体" panose="02010600030101010101" pitchFamily="2" charset="-122"/>
                <a:sym typeface="+mn-ea"/>
              </a:rPr>
              <a:t>势与</a:t>
            </a:r>
            <a:r>
              <a:rPr lang="zh-CN" altLang="en-US" sz="2400" b="1">
                <a:latin typeface="Calibri" panose="020F0502020204030204" charset="0"/>
                <a:ea typeface="宋体" panose="02010600030101010101" pitchFamily="2" charset="-122"/>
                <a:sym typeface="+mn-ea"/>
              </a:rPr>
              <a:t>劣势</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大模型对齐的优势在于对齐标注数据的高效率生成和具有明确的价值映射原理；劣势在于需要构建奖励函数。</a:t>
            </a:r>
            <a:endParaRPr lang="zh-CN" altLang="en-US" sz="2400">
              <a:latin typeface="Calibri" panose="020F0502020204030204" charset="0"/>
              <a:ea typeface="宋体" panose="02010600030101010101" pitchFamily="2" charset="-122"/>
              <a:sym typeface="+mn-ea"/>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normAutofit/>
          </a:bodyPr>
          <a:p>
            <a:r>
              <a:rPr lang="zh-CN" altLang="en-US" sz="2400" b="1">
                <a:latin typeface="Calibri" panose="020F0502020204030204" charset="0"/>
                <a:ea typeface="宋体" panose="02010600030101010101" pitchFamily="2" charset="-122"/>
                <a:sym typeface="+mn-ea"/>
              </a:rPr>
              <a:t>监督对齐</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的原理是学习标注回答数据和输出的偏好排序引导。</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100">
                <a:latin typeface="Calibri" panose="020F0502020204030204" charset="0"/>
                <a:ea typeface="宋体" panose="02010600030101010101" pitchFamily="2" charset="-122"/>
                <a:sym typeface="+mn-ea"/>
              </a:rPr>
              <a:t>监督对齐</a:t>
            </a:r>
            <a:r>
              <a:rPr lang="zh-CN" altLang="en-US" sz="2100">
                <a:latin typeface="Calibri" panose="020F0502020204030204" charset="0"/>
                <a:ea typeface="宋体" panose="02010600030101010101" pitchFamily="2" charset="-122"/>
              </a:rPr>
              <a:t>直接引导模型学习特定的输出格式和内容，对于特定任务有很好的直接效果。它为模型提供了明确学习目标，有助于模型在特定任务上快速收敛。</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sym typeface="+mn-ea"/>
              </a:rPr>
              <a:t>监督对齐</a:t>
            </a:r>
            <a:r>
              <a:rPr lang="zh-CN" altLang="en-US" sz="2100">
                <a:latin typeface="Calibri" panose="020F0502020204030204" charset="0"/>
                <a:ea typeface="宋体" panose="02010600030101010101" pitchFamily="2" charset="-122"/>
              </a:rPr>
              <a:t>强调模型输出与标注数据的一致性，难以产生创新回复。</a:t>
            </a:r>
            <a:r>
              <a:rPr lang="zh-CN" altLang="en-US" sz="2100">
                <a:latin typeface="Calibri" panose="020F0502020204030204" charset="0"/>
                <a:ea typeface="宋体" panose="02010600030101010101" pitchFamily="2" charset="-122"/>
                <a:sym typeface="+mn-ea"/>
              </a:rPr>
              <a:t>它</a:t>
            </a:r>
            <a:r>
              <a:rPr lang="zh-CN" altLang="en-US" sz="2100">
                <a:latin typeface="Calibri" panose="020F0502020204030204" charset="0"/>
                <a:ea typeface="宋体" panose="02010600030101010101" pitchFamily="2" charset="-122"/>
              </a:rPr>
              <a:t>依赖标注数据的质量和数量，有性能和泛化性的瓶颈。</a:t>
            </a:r>
            <a:endParaRPr lang="zh-CN" altLang="en-US" sz="2100">
              <a:latin typeface="Calibri" panose="020F0502020204030204" charset="0"/>
              <a:ea typeface="宋体" panose="02010600030101010101" pitchFamily="2" charset="-122"/>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normAutofit/>
          </a:bodyPr>
          <a:p>
            <a:r>
              <a:rPr lang="zh-CN" altLang="en-US" sz="2400" b="1">
                <a:latin typeface="Calibri" panose="020F0502020204030204" charset="0"/>
                <a:ea typeface="宋体" panose="02010600030101010101" pitchFamily="2" charset="-122"/>
                <a:sym typeface="+mn-ea"/>
              </a:rPr>
              <a:t>强化对齐</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的原理是</a:t>
            </a:r>
            <a:r>
              <a:rPr lang="zh-CN" altLang="en-US" sz="2400">
                <a:latin typeface="Calibri" panose="020F0502020204030204" charset="0"/>
                <a:ea typeface="宋体" panose="02010600030101010101" pitchFamily="2" charset="-122"/>
              </a:rPr>
              <a:t>使用奖励模型为输出结果打分，以</a:t>
            </a:r>
            <a:r>
              <a:rPr lang="zh-CN" altLang="en-US" sz="2400">
                <a:latin typeface="Calibri" panose="020F0502020204030204" charset="0"/>
                <a:ea typeface="宋体" panose="02010600030101010101" pitchFamily="2" charset="-122"/>
                <a:sym typeface="+mn-ea"/>
              </a:rPr>
              <a:t>强化模型达成期望行为。</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强化对齐不依赖于固定的输出标注样本，而是依赖于对输出好坏的评价，可以帮助模型自主学习到事先未能预见的知识策略，泛化性强。</a:t>
            </a:r>
            <a:endParaRPr lang="zh-CN" altLang="en-US" sz="21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sym typeface="+mn-ea"/>
              </a:rPr>
              <a:t>强化对齐</a:t>
            </a:r>
            <a:r>
              <a:rPr lang="zh-CN" altLang="en-US" sz="2100">
                <a:latin typeface="Calibri" panose="020F0502020204030204" charset="0"/>
                <a:ea typeface="宋体" panose="02010600030101010101" pitchFamily="2" charset="-122"/>
              </a:rPr>
              <a:t>需要精心设计奖励模型以准确反映期望行为，也</a:t>
            </a:r>
            <a:r>
              <a:rPr lang="zh-CN" altLang="en-US" sz="2100">
                <a:latin typeface="Calibri" panose="020F0502020204030204" charset="0"/>
                <a:ea typeface="宋体" panose="02010600030101010101" pitchFamily="2" charset="-122"/>
                <a:sym typeface="+mn-ea"/>
              </a:rPr>
              <a:t>需要更长的迭代时间</a:t>
            </a:r>
            <a:r>
              <a:rPr lang="zh-CN" altLang="en-US" sz="2100">
                <a:latin typeface="Calibri" panose="020F0502020204030204" charset="0"/>
                <a:ea typeface="宋体" panose="02010600030101010101" pitchFamily="2" charset="-122"/>
              </a:rPr>
              <a:t>来获得基于环境的</a:t>
            </a:r>
            <a:r>
              <a:rPr lang="zh-CN" altLang="en-US" sz="2100">
                <a:latin typeface="Calibri" panose="020F0502020204030204" charset="0"/>
                <a:ea typeface="宋体" panose="02010600030101010101" pitchFamily="2" charset="-122"/>
                <a:sym typeface="+mn-ea"/>
              </a:rPr>
              <a:t>学习</a:t>
            </a:r>
            <a:r>
              <a:rPr lang="zh-CN" altLang="en-US" sz="2100">
                <a:latin typeface="Calibri" panose="020F0502020204030204" charset="0"/>
                <a:ea typeface="宋体" panose="02010600030101010101" pitchFamily="2" charset="-122"/>
              </a:rPr>
              <a:t>经验。</a:t>
            </a:r>
            <a:endParaRPr lang="zh-CN" altLang="en-US" sz="2100">
              <a:latin typeface="Calibri" panose="020F0502020204030204" charset="0"/>
              <a:ea typeface="宋体" panose="02010600030101010101" pitchFamily="2" charset="-122"/>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效果比较</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通常来说，</a:t>
            </a:r>
            <a:r>
              <a:rPr lang="zh-CN" altLang="en-US" sz="2400">
                <a:latin typeface="Calibri" panose="020F0502020204030204" charset="0"/>
                <a:ea typeface="宋体" panose="02010600030101010101" pitchFamily="2" charset="-122"/>
                <a:sym typeface="+mn-ea"/>
              </a:rPr>
              <a:t>强化对齐以更长的迭代时间为代价，可以取得比监督对齐更好的效果。</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486410" y="2274570"/>
            <a:ext cx="8294370" cy="3921125"/>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参数微调</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参数微调</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是在不改变模型结构的情况下，仅对关键参数作出小规模改动，却能明显改变模型行为的技术。</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r>
              <a:rPr lang="zh-CN" altLang="en-US" sz="2400" b="1">
                <a:latin typeface="Calibri" panose="020F0502020204030204" charset="0"/>
                <a:ea typeface="宋体" panose="02010600030101010101" pitchFamily="2" charset="-122"/>
                <a:sym typeface="+mn-ea"/>
              </a:rPr>
              <a:t>参数微调的特点</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a:t>
            </a:r>
            <a:r>
              <a:rPr lang="zh-CN" altLang="en-US" sz="2400">
                <a:solidFill>
                  <a:srgbClr val="FF0000"/>
                </a:solidFill>
                <a:latin typeface="Calibri" panose="020F0502020204030204" charset="0"/>
                <a:ea typeface="宋体" panose="02010600030101010101" pitchFamily="2" charset="-122"/>
                <a:sym typeface="+mn-ea"/>
              </a:rPr>
              <a:t>微调</a:t>
            </a:r>
            <a:r>
              <a:rPr lang="zh-CN" altLang="en-US" sz="2400">
                <a:latin typeface="Calibri" panose="020F0502020204030204" charset="0"/>
                <a:ea typeface="宋体" panose="02010600030101010101" pitchFamily="2" charset="-122"/>
                <a:sym typeface="+mn-ea"/>
              </a:rPr>
              <a:t>而</a:t>
            </a:r>
            <a:r>
              <a:rPr lang="zh-CN" altLang="en-US" sz="2400">
                <a:solidFill>
                  <a:srgbClr val="FF0000"/>
                </a:solidFill>
                <a:latin typeface="Calibri" panose="020F0502020204030204" charset="0"/>
                <a:ea typeface="宋体" panose="02010600030101010101" pitchFamily="2" charset="-122"/>
                <a:sym typeface="+mn-ea"/>
              </a:rPr>
              <a:t>强效</a:t>
            </a:r>
            <a:r>
              <a:rPr lang="zh-CN" altLang="en-US" sz="2400">
                <a:latin typeface="Calibri" panose="020F0502020204030204" charset="0"/>
                <a:ea typeface="宋体" panose="02010600030101010101" pitchFamily="2" charset="-122"/>
                <a:sym typeface="+mn-ea"/>
              </a:rPr>
              <a:t>。通过找出模型结构下的关键节点加以调整，达到四两拔千斤的效果。</a:t>
            </a:r>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参数微调</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背景</a:t>
            </a:r>
            <a:r>
              <a:rPr lang="en-US" altLang="zh-CN" sz="2400">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在推理服务阶段，已训练的模型结构基本无法改变，而频繁调整</a:t>
            </a:r>
            <a:r>
              <a:rPr lang="zh-CN" altLang="en-US" sz="2400">
                <a:latin typeface="Calibri" panose="020F0502020204030204" charset="0"/>
                <a:ea typeface="宋体" panose="02010600030101010101" pitchFamily="2" charset="-122"/>
                <a:sym typeface="+mn-ea"/>
              </a:rPr>
              <a:t>模型行为以适应现实任务的更新演变却是实际存在的要求。</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400" b="1">
                <a:latin typeface="Calibri" panose="020F0502020204030204" charset="0"/>
                <a:ea typeface="宋体" panose="02010600030101010101" pitchFamily="2" charset="-122"/>
                <a:sym typeface="+mn-ea"/>
              </a:rPr>
              <a:t>优势</a:t>
            </a:r>
            <a:r>
              <a:rPr lang="en-US" altLang="zh-CN" sz="2400">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因此参数微调成为了受欢迎的解决方案，在微小的调整代价下使模型呈现期望的行为。</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rPr>
              <a:t>方式</a:t>
            </a:r>
            <a:endParaRPr lang="zh-CN" altLang="en-US" sz="280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参数微调的思路</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众多：如外接信息，结构拓展，量化分解等。具体如下图所示：</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p:txBody>
      </p:sp>
      <p:pic>
        <p:nvPicPr>
          <p:cNvPr id="4" name="图片 3"/>
          <p:cNvPicPr>
            <a:picLocks noChangeAspect="1"/>
          </p:cNvPicPr>
          <p:nvPr/>
        </p:nvPicPr>
        <p:blipFill>
          <a:blip r:embed="rId1"/>
          <a:srcRect l="4210" t="9041" r="6948" b="8254"/>
          <a:stretch>
            <a:fillRect/>
          </a:stretch>
        </p:blipFill>
        <p:spPr>
          <a:xfrm>
            <a:off x="1742440" y="2045970"/>
            <a:ext cx="5658485" cy="412813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标题 9"/>
          <p:cNvSpPr>
            <a:spLocks noGrp="1"/>
          </p:cNvSpPr>
          <p:nvPr>
            <p:ph type="title"/>
          </p:nvPr>
        </p:nvSpPr>
        <p:spPr/>
        <p:txBody>
          <a:bodyPr/>
          <a:p>
            <a:r>
              <a:rPr lang="zh-CN" altLang="en-US" sz="2800">
                <a:latin typeface="微软雅黑" panose="020B0503020204020204" pitchFamily="34" charset="-122"/>
                <a:ea typeface="微软雅黑" panose="020B0503020204020204" pitchFamily="34" charset="-122"/>
                <a:cs typeface="微软雅黑" panose="020B0503020204020204" pitchFamily="34" charset="-122"/>
              </a:rPr>
              <a:t>2.推理系统结构</a:t>
            </a:r>
            <a:endParaRPr lang="zh-CN" altLang="en-US" sz="28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文本占位符 10"/>
          <p:cNvSpPr>
            <a:spLocks noGrp="1"/>
          </p:cNvSpPr>
          <p:nvPr>
            <p:ph type="body" idx="1"/>
          </p:nvPr>
        </p:nvSpPr>
        <p:spPr>
          <a:xfrm>
            <a:off x="722630" y="2228215"/>
            <a:ext cx="7772400" cy="2178685"/>
          </a:xfrm>
        </p:spPr>
        <p:txBody>
          <a:bodyPr/>
          <a:p>
            <a:pPr algn="l">
              <a:buClrTx/>
              <a:buSzTx/>
              <a:buNone/>
            </a:pPr>
            <a:r>
              <a:rPr lang="zh-CN" altLang="en-US" sz="2400" b="1">
                <a:latin typeface="Calibri" panose="020F0502020204030204" charset="0"/>
                <a:ea typeface="宋体" panose="02010600030101010101" pitchFamily="2" charset="-122"/>
              </a:rPr>
              <a:t>a.模型压缩</a:t>
            </a:r>
            <a:endParaRPr lang="zh-CN" altLang="en-US" sz="2400" b="1">
              <a:latin typeface="Calibri" panose="020F0502020204030204" charset="0"/>
              <a:ea typeface="宋体" panose="02010600030101010101" pitchFamily="2" charset="-122"/>
            </a:endParaRPr>
          </a:p>
          <a:p>
            <a:pPr algn="l">
              <a:buClrTx/>
              <a:buSzTx/>
              <a:buNone/>
            </a:pPr>
            <a:r>
              <a:rPr lang="zh-CN" altLang="en-US" sz="2400" b="1">
                <a:latin typeface="Calibri" panose="020F0502020204030204" charset="0"/>
                <a:ea typeface="宋体" panose="02010600030101010101" pitchFamily="2" charset="-122"/>
              </a:rPr>
              <a:t>b.推理引擎</a:t>
            </a:r>
            <a:endParaRPr lang="zh-CN" altLang="en-US" sz="2400" b="1">
              <a:latin typeface="Calibri" panose="020F0502020204030204" charset="0"/>
              <a:ea typeface="宋体" panose="02010600030101010101" pitchFamily="2" charset="-122"/>
            </a:endParaRPr>
          </a:p>
          <a:p>
            <a:pPr algn="l">
              <a:buClrTx/>
              <a:buSzTx/>
              <a:buNone/>
            </a:pPr>
            <a:r>
              <a:rPr lang="zh-CN" altLang="en-US" sz="2400" b="1">
                <a:latin typeface="Calibri" panose="020F0502020204030204" charset="0"/>
                <a:ea typeface="宋体" panose="02010600030101010101" pitchFamily="2" charset="-122"/>
              </a:rPr>
              <a:t>c.服务部署</a:t>
            </a:r>
            <a:endParaRPr lang="zh-CN" altLang="en-US" sz="2400" b="1">
              <a:latin typeface="Calibri" panose="020F0502020204030204" charset="0"/>
              <a:ea typeface="宋体" panose="02010600030101010101" pitchFamily="2" charset="-122"/>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外接信息</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的思路是增加外部信息影响模型价值判断以调整参数权重，无需修改模型整体结构。</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100">
                <a:latin typeface="Calibri" panose="020F0502020204030204" charset="0"/>
                <a:ea typeface="宋体" panose="02010600030101010101" pitchFamily="2" charset="-122"/>
                <a:sym typeface="+mn-ea"/>
              </a:rPr>
              <a:t>与模型结合较为密切的方式是在模型各层间增加提示词上下文输入；反之则是通过检索增强为外部信息分配权重。</a:t>
            </a:r>
            <a:endParaRPr lang="zh-CN" altLang="en-US" sz="2100">
              <a:latin typeface="Calibri" panose="020F0502020204030204" charset="0"/>
              <a:ea typeface="宋体" panose="02010600030101010101" pitchFamily="2" charset="-122"/>
              <a:sym typeface="+mn-ea"/>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结构拓展</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的思路是修改模型结构使所调整参数流动于关键位置，以扩大其对模型行为的影响。</a:t>
            </a:r>
            <a:endParaRPr lang="zh-CN" altLang="en-US" sz="2400">
              <a:latin typeface="Calibri" panose="020F0502020204030204" charset="0"/>
              <a:ea typeface="宋体" panose="02010600030101010101" pitchFamily="2" charset="-122"/>
              <a:sym typeface="+mn-ea"/>
            </a:endParaRPr>
          </a:p>
          <a:p>
            <a:endParaRPr lang="en-US" altLang="zh-CN" sz="2400">
              <a:latin typeface="Calibri" panose="020F0502020204030204" charset="0"/>
              <a:ea typeface="宋体" panose="02010600030101010101" pitchFamily="2" charset="-122"/>
              <a:sym typeface="+mn-ea"/>
            </a:endParaRPr>
          </a:p>
          <a:p>
            <a:r>
              <a:rPr lang="zh-CN" altLang="en-US" sz="2100">
                <a:latin typeface="Calibri" panose="020F0502020204030204" charset="0"/>
                <a:ea typeface="宋体" panose="02010600030101010101" pitchFamily="2" charset="-122"/>
                <a:sym typeface="+mn-ea"/>
              </a:rPr>
              <a:t>新增层的方式通过设置专用层降低其他参数的影响以提高所调整参数的地位。</a:t>
            </a:r>
            <a:endParaRPr lang="zh-CN" altLang="en-US" sz="2100">
              <a:latin typeface="Calibri" panose="020F0502020204030204" charset="0"/>
              <a:ea typeface="宋体" panose="02010600030101010101" pitchFamily="2" charset="-122"/>
              <a:sym typeface="+mn-ea"/>
            </a:endParaRPr>
          </a:p>
          <a:p>
            <a:r>
              <a:rPr lang="zh-CN" altLang="en-US" sz="2100">
                <a:latin typeface="Calibri" panose="020F0502020204030204" charset="0"/>
                <a:ea typeface="宋体" panose="02010600030101010101" pitchFamily="2" charset="-122"/>
                <a:sym typeface="+mn-ea"/>
              </a:rPr>
              <a:t>旁路通过设置专用管道以规避其他参数对权重的稀释。</a:t>
            </a:r>
            <a:endParaRPr lang="zh-CN" altLang="en-US" sz="2100">
              <a:latin typeface="Calibri" panose="020F0502020204030204" charset="0"/>
              <a:ea typeface="宋体" panose="02010600030101010101" pitchFamily="2" charset="-122"/>
              <a:sym typeface="+mn-ea"/>
            </a:endParaRPr>
          </a:p>
          <a:p>
            <a:endParaRPr lang="zh-CN" altLang="en-US" sz="2100">
              <a:latin typeface="Calibri" panose="020F0502020204030204" charset="0"/>
              <a:ea typeface="宋体" panose="02010600030101010101" pitchFamily="2" charset="-122"/>
              <a:sym typeface="+mn-ea"/>
            </a:endParaRPr>
          </a:p>
        </p:txBody>
      </p:sp>
      <p:pic>
        <p:nvPicPr>
          <p:cNvPr id="4" name="图片 3"/>
          <p:cNvPicPr>
            <a:picLocks noChangeAspect="1"/>
          </p:cNvPicPr>
          <p:nvPr/>
        </p:nvPicPr>
        <p:blipFill>
          <a:blip r:embed="rId1"/>
          <a:stretch>
            <a:fillRect/>
          </a:stretch>
        </p:blipFill>
        <p:spPr>
          <a:xfrm>
            <a:off x="2773680" y="3514090"/>
            <a:ext cx="3021965" cy="2657475"/>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量化分解</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的思路是在同样的调整效果下，剥离参数调整中无关紧要的部分，以降低调整规模。</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a:p>
            <a:r>
              <a:rPr lang="zh-CN" altLang="en-US" sz="2100">
                <a:latin typeface="Calibri" panose="020F0502020204030204" charset="0"/>
                <a:ea typeface="宋体" panose="02010600030101010101" pitchFamily="2" charset="-122"/>
              </a:rPr>
              <a:t>模型结构中存在可以以低精度运算的待调整部分，通过降低这部分的精度可以降低</a:t>
            </a:r>
            <a:r>
              <a:rPr lang="zh-CN" altLang="en-US" sz="2100">
                <a:latin typeface="Calibri" panose="020F0502020204030204" charset="0"/>
                <a:ea typeface="宋体" panose="02010600030101010101" pitchFamily="2" charset="-122"/>
                <a:sym typeface="+mn-ea"/>
              </a:rPr>
              <a:t>调整规模。</a:t>
            </a:r>
            <a:endParaRPr lang="zh-CN" altLang="en-US" sz="2100">
              <a:latin typeface="Calibri" panose="020F0502020204030204" charset="0"/>
              <a:ea typeface="宋体" panose="02010600030101010101" pitchFamily="2" charset="-122"/>
              <a:sym typeface="+mn-ea"/>
            </a:endParaRPr>
          </a:p>
          <a:p>
            <a:r>
              <a:rPr lang="zh-CN" altLang="en-US" sz="2100">
                <a:latin typeface="Calibri" panose="020F0502020204030204" charset="0"/>
                <a:ea typeface="宋体" panose="02010600030101010101" pitchFamily="2" charset="-122"/>
                <a:sym typeface="+mn-ea"/>
              </a:rPr>
              <a:t>对模型中待调整矩阵进行低秩分解，以分离真正影响调整效果的结构。</a:t>
            </a:r>
            <a:endParaRPr lang="zh-CN" altLang="en-US" sz="21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方式</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p:txBody>
          <a:bodyPr/>
          <a:p>
            <a:r>
              <a:rPr lang="zh-CN" altLang="en-US" sz="2400" b="1">
                <a:latin typeface="Calibri" panose="020F0502020204030204" charset="0"/>
                <a:ea typeface="宋体" panose="02010600030101010101" pitchFamily="2" charset="-122"/>
              </a:rPr>
              <a:t>增量参数的方式</a:t>
            </a:r>
            <a:r>
              <a:rPr lang="en-US" altLang="zh-CN" sz="2400" b="1">
                <a:latin typeface="Calibri" panose="020F0502020204030204" charset="0"/>
                <a:ea typeface="宋体" panose="02010600030101010101" pitchFamily="2" charset="-122"/>
              </a:rPr>
              <a:t> </a:t>
            </a:r>
            <a:r>
              <a:rPr lang="zh-CN" altLang="en-US" sz="2400">
                <a:latin typeface="Calibri" panose="020F0502020204030204" charset="0"/>
                <a:ea typeface="宋体" panose="02010600030101010101" pitchFamily="2" charset="-122"/>
              </a:rPr>
              <a:t>考虑参数</a:t>
            </a:r>
            <a:r>
              <a:rPr lang="en-US" altLang="zh-CN" sz="2400">
                <a:latin typeface="Calibri" panose="020F0502020204030204" charset="0"/>
                <a:ea typeface="宋体" panose="02010600030101010101" pitchFamily="2" charset="-122"/>
              </a:rPr>
              <a:t>(</a:t>
            </a:r>
            <a:r>
              <a:rPr lang="zh-CN" altLang="en-US" sz="2400">
                <a:latin typeface="Calibri" panose="020F0502020204030204" charset="0"/>
                <a:ea typeface="宋体" panose="02010600030101010101" pitchFamily="2" charset="-122"/>
              </a:rPr>
              <a:t>集</a:t>
            </a:r>
            <a:r>
              <a:rPr lang="en-US" altLang="zh-CN" sz="2400">
                <a:latin typeface="Calibri" panose="020F0502020204030204" charset="0"/>
                <a:ea typeface="宋体" panose="02010600030101010101" pitchFamily="2" charset="-122"/>
              </a:rPr>
              <a:t>)</a:t>
            </a:r>
            <a:r>
              <a:rPr lang="zh-CN" altLang="en-US" sz="2400">
                <a:latin typeface="Calibri" panose="020F0502020204030204" charset="0"/>
                <a:ea typeface="宋体" panose="02010600030101010101" pitchFamily="2" charset="-122"/>
              </a:rPr>
              <a:t>本身仍可以继续分解，仅调整参数的增量即参数的某些维度，而使其他维度固定不变以消除它们的调整代价。</a:t>
            </a:r>
            <a:endParaRPr lang="zh-CN" altLang="en-US" sz="2400">
              <a:latin typeface="Calibri" panose="020F050202020403020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1252855" y="3375660"/>
            <a:ext cx="6405245" cy="1388745"/>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标题 5"/>
          <p:cNvSpPr>
            <a:spLocks noGrp="1"/>
          </p:cNvSpPr>
          <p:nvPr>
            <p:ph type="ctrTitle"/>
          </p:nvPr>
        </p:nvSpPr>
        <p:spPr/>
        <p:txBody>
          <a:bodyPr/>
          <a:p>
            <a:r>
              <a:rPr lang="zh-CN" altLang="en-US" sz="2800"/>
              <a:t>谢谢！</a:t>
            </a:r>
            <a:endParaRPr lang="zh-CN" altLang="en-US" sz="2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推理系统结构</a:t>
            </a:r>
            <a:endParaRPr lang="zh-CN" altLang="en-US" sz="2800">
              <a:latin typeface="微软雅黑" panose="020B0503020204020204" pitchFamily="34" charset="-122"/>
              <a:ea typeface="微软雅黑" panose="020B0503020204020204" pitchFamily="34" charset="-122"/>
              <a:sym typeface="+mn-ea"/>
            </a:endParaRPr>
          </a:p>
        </p:txBody>
      </p:sp>
      <p:sp>
        <p:nvSpPr>
          <p:cNvPr id="19" name="内容占位符 18"/>
          <p:cNvSpPr>
            <a:spLocks noGrp="1"/>
          </p:cNvSpPr>
          <p:nvPr>
            <p:ph idx="1"/>
          </p:nvPr>
        </p:nvSpPr>
        <p:spPr/>
        <p:txBody>
          <a:bodyPr/>
          <a:p>
            <a:r>
              <a:rPr lang="zh-CN" altLang="en-US" sz="2400" b="1">
                <a:latin typeface="Calibri" panose="020F0502020204030204" charset="0"/>
                <a:ea typeface="宋体" panose="02010600030101010101" pitchFamily="2" charset="-122"/>
                <a:sym typeface="+mn-ea"/>
              </a:rPr>
              <a:t>推理系统结构</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rPr>
              <a:t>按流程划分，模型压缩，推理引擎，服务部署构成了推理系统结构。</a:t>
            </a:r>
            <a:endParaRPr lang="zh-CN" altLang="en-US" sz="2400">
              <a:latin typeface="Calibri" panose="020F0502020204030204" charset="0"/>
              <a:ea typeface="宋体" panose="02010600030101010101" pitchFamily="2" charset="-122"/>
            </a:endParaRPr>
          </a:p>
        </p:txBody>
      </p:sp>
      <p:pic>
        <p:nvPicPr>
          <p:cNvPr id="22" name="图片 21"/>
          <p:cNvPicPr>
            <a:picLocks noChangeAspect="1"/>
          </p:cNvPicPr>
          <p:nvPr/>
        </p:nvPicPr>
        <p:blipFill>
          <a:blip r:embed="rId1"/>
          <a:stretch>
            <a:fillRect/>
          </a:stretch>
        </p:blipFill>
        <p:spPr>
          <a:xfrm>
            <a:off x="923290" y="2256790"/>
            <a:ext cx="7161530" cy="383413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buClrTx/>
              <a:buSzTx/>
              <a:buFontTx/>
            </a:pPr>
            <a:r>
              <a:rPr lang="zh-CN" altLang="en-US" sz="2800">
                <a:latin typeface="微软雅黑" panose="020B0503020204020204" pitchFamily="34" charset="-122"/>
                <a:ea typeface="微软雅黑" panose="020B0503020204020204" pitchFamily="34" charset="-122"/>
                <a:sym typeface="+mn-ea"/>
              </a:rPr>
              <a:t>推理系统结构</a:t>
            </a:r>
            <a:endParaRPr lang="zh-CN" altLang="en-US" sz="2800">
              <a:latin typeface="微软雅黑" panose="020B0503020204020204" pitchFamily="34" charset="-122"/>
              <a:ea typeface="微软雅黑" panose="020B0503020204020204" pitchFamily="34" charset="-122"/>
              <a:sym typeface="+mn-ea"/>
            </a:endParaRPr>
          </a:p>
        </p:txBody>
      </p:sp>
      <p:sp>
        <p:nvSpPr>
          <p:cNvPr id="3" name="内容占位符 2"/>
          <p:cNvSpPr>
            <a:spLocks noGrp="1"/>
          </p:cNvSpPr>
          <p:nvPr>
            <p:ph idx="1"/>
          </p:nvPr>
        </p:nvSpPr>
        <p:spPr>
          <a:xfrm>
            <a:off x="457200" y="1184275"/>
            <a:ext cx="8229600" cy="5498465"/>
          </a:xfrm>
        </p:spPr>
        <p:txBody>
          <a:bodyPr/>
          <a:p>
            <a:r>
              <a:rPr lang="zh-CN" altLang="en-US" sz="2400" b="1">
                <a:latin typeface="Calibri" panose="020F0502020204030204" charset="0"/>
                <a:ea typeface="宋体" panose="02010600030101010101" pitchFamily="2" charset="-122"/>
                <a:sym typeface="+mn-ea"/>
              </a:rPr>
              <a:t>模型压缩</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紧跟在模型训练之后，对现有结构进行了不影响性能的组成优化，去除了现实应用中不关心的冗余结构，是模型</a:t>
            </a:r>
            <a:r>
              <a:rPr lang="en-US" altLang="zh-CN" sz="2400">
                <a:latin typeface="Calibri" panose="020F0502020204030204" charset="0"/>
                <a:ea typeface="宋体" panose="02010600030101010101" pitchFamily="2" charset="-122"/>
                <a:sym typeface="+mn-ea"/>
              </a:rPr>
              <a:t>“</a:t>
            </a:r>
            <a:r>
              <a:rPr lang="zh-CN" altLang="en-US" sz="2400">
                <a:solidFill>
                  <a:srgbClr val="FF0000"/>
                </a:solidFill>
                <a:latin typeface="Calibri" panose="020F0502020204030204" charset="0"/>
                <a:ea typeface="宋体" panose="02010600030101010101" pitchFamily="2" charset="-122"/>
                <a:sym typeface="+mn-ea"/>
              </a:rPr>
              <a:t>打包</a:t>
            </a:r>
            <a:r>
              <a:rPr lang="en-US" altLang="zh-CN" sz="2400">
                <a:latin typeface="Calibri" panose="020F0502020204030204" charset="0"/>
                <a:ea typeface="宋体" panose="02010600030101010101" pitchFamily="2" charset="-122"/>
                <a:sym typeface="+mn-ea"/>
              </a:rPr>
              <a:t>”</a:t>
            </a:r>
            <a:r>
              <a:rPr lang="zh-CN" altLang="en-US" sz="2400">
                <a:latin typeface="Calibri" panose="020F0502020204030204" charset="0"/>
                <a:ea typeface="宋体" panose="02010600030101010101" pitchFamily="2" charset="-122"/>
                <a:sym typeface="+mn-ea"/>
              </a:rPr>
              <a:t>的过程。</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a:p>
            <a:r>
              <a:rPr lang="zh-CN" altLang="en-US" sz="2400" b="1">
                <a:latin typeface="Calibri" panose="020F0502020204030204" charset="0"/>
                <a:ea typeface="宋体" panose="02010600030101010101" pitchFamily="2" charset="-122"/>
                <a:sym typeface="+mn-ea"/>
              </a:rPr>
              <a:t>推理引擎</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是模型</a:t>
            </a:r>
            <a:r>
              <a:rPr lang="en-US" altLang="zh-CN" sz="2400">
                <a:latin typeface="Calibri" panose="020F0502020204030204" charset="0"/>
                <a:ea typeface="宋体" panose="02010600030101010101" pitchFamily="2" charset="-122"/>
                <a:sym typeface="+mn-ea"/>
              </a:rPr>
              <a:t>“</a:t>
            </a:r>
            <a:r>
              <a:rPr lang="zh-CN" altLang="en-US" sz="2400">
                <a:solidFill>
                  <a:srgbClr val="FF0000"/>
                </a:solidFill>
                <a:latin typeface="Calibri" panose="020F0502020204030204" charset="0"/>
                <a:ea typeface="宋体" panose="02010600030101010101" pitchFamily="2" charset="-122"/>
                <a:sym typeface="+mn-ea"/>
              </a:rPr>
              <a:t>封装</a:t>
            </a:r>
            <a:r>
              <a:rPr lang="en-US" altLang="zh-CN" sz="2400">
                <a:latin typeface="Calibri" panose="020F0502020204030204" charset="0"/>
                <a:ea typeface="宋体" panose="02010600030101010101" pitchFamily="2" charset="-122"/>
                <a:sym typeface="+mn-ea"/>
              </a:rPr>
              <a:t>”</a:t>
            </a:r>
            <a:r>
              <a:rPr lang="zh-CN" altLang="en-US" sz="2400">
                <a:latin typeface="Calibri" panose="020F0502020204030204" charset="0"/>
                <a:ea typeface="宋体" panose="02010600030101010101" pitchFamily="2" charset="-122"/>
                <a:sym typeface="+mn-ea"/>
              </a:rPr>
              <a:t>的过程，与现实情况适配，使模型胜任依据现实上下文迭代生成相应回答的工作。</a:t>
            </a:r>
            <a:endParaRPr lang="zh-CN" altLang="en-US" sz="2400">
              <a:latin typeface="Calibri" panose="020F0502020204030204" charset="0"/>
              <a:ea typeface="宋体" panose="02010600030101010101" pitchFamily="2" charset="-122"/>
              <a:sym typeface="+mn-ea"/>
            </a:endParaRPr>
          </a:p>
          <a:p>
            <a:endParaRPr lang="zh-CN" altLang="en-US" sz="2400" b="1">
              <a:latin typeface="Calibri" panose="020F0502020204030204" charset="0"/>
              <a:ea typeface="宋体" panose="02010600030101010101" pitchFamily="2" charset="-122"/>
              <a:sym typeface="+mn-ea"/>
            </a:endParaRPr>
          </a:p>
          <a:p>
            <a:r>
              <a:rPr lang="zh-CN" altLang="en-US" sz="2400" b="1">
                <a:latin typeface="Calibri" panose="020F0502020204030204" charset="0"/>
                <a:ea typeface="宋体" panose="02010600030101010101" pitchFamily="2" charset="-122"/>
                <a:sym typeface="+mn-ea"/>
              </a:rPr>
              <a:t>服务部署</a:t>
            </a:r>
            <a:r>
              <a:rPr lang="en-US" altLang="zh-CN" sz="2400" b="1">
                <a:latin typeface="Calibri" panose="020F0502020204030204" charset="0"/>
                <a:ea typeface="宋体" panose="02010600030101010101" pitchFamily="2" charset="-122"/>
                <a:sym typeface="+mn-ea"/>
              </a:rPr>
              <a:t> </a:t>
            </a:r>
            <a:r>
              <a:rPr lang="zh-CN" altLang="en-US" sz="2400">
                <a:latin typeface="Calibri" panose="020F0502020204030204" charset="0"/>
                <a:ea typeface="宋体" panose="02010600030101010101" pitchFamily="2" charset="-122"/>
                <a:sym typeface="+mn-ea"/>
              </a:rPr>
              <a:t>是匹配封装</a:t>
            </a:r>
            <a:r>
              <a:rPr lang="en-US" altLang="zh-CN" sz="2400">
                <a:latin typeface="Calibri" panose="020F0502020204030204" charset="0"/>
                <a:ea typeface="宋体" panose="02010600030101010101" pitchFamily="2" charset="-122"/>
                <a:sym typeface="+mn-ea"/>
              </a:rPr>
              <a:t>“</a:t>
            </a:r>
            <a:r>
              <a:rPr lang="zh-CN" altLang="en-US" sz="2400">
                <a:solidFill>
                  <a:srgbClr val="FF0000"/>
                </a:solidFill>
                <a:latin typeface="Calibri" panose="020F0502020204030204" charset="0"/>
                <a:ea typeface="宋体" panose="02010600030101010101" pitchFamily="2" charset="-122"/>
                <a:sym typeface="+mn-ea"/>
              </a:rPr>
              <a:t>接口</a:t>
            </a:r>
            <a:r>
              <a:rPr lang="en-US" altLang="zh-CN" sz="2400">
                <a:latin typeface="Calibri" panose="020F0502020204030204" charset="0"/>
                <a:ea typeface="宋体" panose="02010600030101010101" pitchFamily="2" charset="-122"/>
                <a:sym typeface="+mn-ea"/>
              </a:rPr>
              <a:t>”</a:t>
            </a:r>
            <a:r>
              <a:rPr lang="zh-CN" altLang="en-US" sz="2400">
                <a:latin typeface="Calibri" panose="020F0502020204030204" charset="0"/>
                <a:ea typeface="宋体" panose="02010600030101010101" pitchFamily="2" charset="-122"/>
                <a:sym typeface="+mn-ea"/>
              </a:rPr>
              <a:t>的过程，是模型接口批量变长输入和流式输出的实例化。</a:t>
            </a:r>
            <a:endParaRPr lang="zh-CN" altLang="en-US" sz="2400">
              <a:latin typeface="Calibri" panose="020F0502020204030204" charset="0"/>
              <a:ea typeface="宋体" panose="02010600030101010101" pitchFamily="2" charset="-122"/>
              <a:sym typeface="+mn-ea"/>
            </a:endParaRPr>
          </a:p>
          <a:p>
            <a:endParaRPr lang="zh-CN" altLang="en-US" sz="2400">
              <a:latin typeface="Calibri" panose="020F0502020204030204" charset="0"/>
              <a:ea typeface="宋体" panose="02010600030101010101" pitchFamily="2" charset="-122"/>
              <a:sym typeface="+mn-ea"/>
            </a:endParaRPr>
          </a:p>
        </p:txBody>
      </p:sp>
    </p:spTree>
  </p:cSld>
  <p:clrMapOvr>
    <a:masterClrMapping/>
  </p:clrMapOvr>
</p:sld>
</file>

<file path=ppt/tags/tag1.xml><?xml version="1.0" encoding="utf-8"?>
<p:tagLst xmlns:p="http://schemas.openxmlformats.org/presentationml/2006/main">
  <p:tag name="commondata" val="eyJoZGlkIjoiNWQ0NmRmMGJjNDBjMmJjODVmZmNiMTBmODQzZGRhZDAifQ=="/>
</p:tagLst>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6229</Words>
  <Application>WPS 演示</Application>
  <PresentationFormat>On-screen Show (4:3)</PresentationFormat>
  <Paragraphs>459</Paragraphs>
  <Slides>74</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74</vt:i4>
      </vt:variant>
    </vt:vector>
  </HeadingPairs>
  <TitlesOfParts>
    <vt:vector size="87" baseType="lpstr">
      <vt:lpstr>Arial</vt:lpstr>
      <vt:lpstr>宋体</vt:lpstr>
      <vt:lpstr>Wingdings</vt:lpstr>
      <vt:lpstr>Arial</vt:lpstr>
      <vt:lpstr>微软雅黑</vt:lpstr>
      <vt:lpstr>ZapfDingbatsITC</vt:lpstr>
      <vt:lpstr>Segoe Print</vt:lpstr>
      <vt:lpstr>ArialUnicodeMS</vt:lpstr>
      <vt:lpstr>Apple Chancery</vt:lpstr>
      <vt:lpstr>Curlz MT</vt:lpstr>
      <vt:lpstr>Calibri</vt:lpstr>
      <vt:lpstr>Arial Unicode MS</vt:lpstr>
      <vt:lpstr>Office 主题</vt:lpstr>
      <vt:lpstr>大模型的推理</vt:lpstr>
      <vt:lpstr>目录</vt:lpstr>
      <vt:lpstr>1.大模型推理概述</vt:lpstr>
      <vt:lpstr>定义</vt:lpstr>
      <vt:lpstr>目标</vt:lpstr>
      <vt:lpstr>关键指标</vt:lpstr>
      <vt:lpstr>2.推理系统结构</vt:lpstr>
      <vt:lpstr>推理系统结构</vt:lpstr>
      <vt:lpstr>推理系统结构</vt:lpstr>
      <vt:lpstr>模型压缩</vt:lpstr>
      <vt:lpstr>动转静</vt:lpstr>
      <vt:lpstr>动转静</vt:lpstr>
      <vt:lpstr>动转静</vt:lpstr>
      <vt:lpstr>动转静</vt:lpstr>
      <vt:lpstr>量化</vt:lpstr>
      <vt:lpstr>量化</vt:lpstr>
      <vt:lpstr>量化</vt:lpstr>
      <vt:lpstr>剪枝</vt:lpstr>
      <vt:lpstr>推理引擎</vt:lpstr>
      <vt:lpstr>推理引擎</vt:lpstr>
      <vt:lpstr>服务部署</vt:lpstr>
      <vt:lpstr>3.推理技术难点</vt:lpstr>
      <vt:lpstr>推理技术难点</vt:lpstr>
      <vt:lpstr>推理技术难点</vt:lpstr>
      <vt:lpstr>参数量大</vt:lpstr>
      <vt:lpstr>参数量大</vt:lpstr>
      <vt:lpstr>参数量大</vt:lpstr>
      <vt:lpstr>计算量大</vt:lpstr>
      <vt:lpstr>计算量大</vt:lpstr>
      <vt:lpstr>计算量大</vt:lpstr>
      <vt:lpstr>变长输入输出</vt:lpstr>
      <vt:lpstr>变长输入输出</vt:lpstr>
      <vt:lpstr>4.推理质量评价</vt:lpstr>
      <vt:lpstr>推理质量评价</vt:lpstr>
      <vt:lpstr>评价维度详述</vt:lpstr>
      <vt:lpstr>评价维度详述</vt:lpstr>
      <vt:lpstr>评价维度详述</vt:lpstr>
      <vt:lpstr>评价维度详述</vt:lpstr>
      <vt:lpstr>5.推理效率要求</vt:lpstr>
      <vt:lpstr>推理效率要求</vt:lpstr>
      <vt:lpstr>低时延</vt:lpstr>
      <vt:lpstr>计算加速</vt:lpstr>
      <vt:lpstr>计算节省</vt:lpstr>
      <vt:lpstr>高吞吐</vt:lpstr>
      <vt:lpstr>6.推理非效率要求</vt:lpstr>
      <vt:lpstr>推理非效率要求</vt:lpstr>
      <vt:lpstr>知识更新</vt:lpstr>
      <vt:lpstr>模型编辑</vt:lpstr>
      <vt:lpstr>检索增强</vt:lpstr>
      <vt:lpstr>安全性</vt:lpstr>
      <vt:lpstr>输入</vt:lpstr>
      <vt:lpstr>输入</vt:lpstr>
      <vt:lpstr>模型</vt:lpstr>
      <vt:lpstr>模型</vt:lpstr>
      <vt:lpstr>输出</vt:lpstr>
      <vt:lpstr>个性化</vt:lpstr>
      <vt:lpstr>7.推理重要技术</vt:lpstr>
      <vt:lpstr>对齐</vt:lpstr>
      <vt:lpstr>对齐</vt:lpstr>
      <vt:lpstr>目的</vt:lpstr>
      <vt:lpstr>方式</vt:lpstr>
      <vt:lpstr>方式</vt:lpstr>
      <vt:lpstr>方式</vt:lpstr>
      <vt:lpstr>方式</vt:lpstr>
      <vt:lpstr>方式</vt:lpstr>
      <vt:lpstr>方式</vt:lpstr>
      <vt:lpstr>参数微调</vt:lpstr>
      <vt:lpstr>参数微调</vt:lpstr>
      <vt:lpstr>方式</vt:lpstr>
      <vt:lpstr>方式</vt:lpstr>
      <vt:lpstr>方式</vt:lpstr>
      <vt:lpstr>方式</vt:lpstr>
      <vt:lpstr>方式</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mxl.cs.pku@gmail.com</dc:creator>
  <cp:lastModifiedBy>Alive</cp:lastModifiedBy>
  <cp:revision>24</cp:revision>
  <dcterms:created xsi:type="dcterms:W3CDTF">2017-05-11T08:02:00Z</dcterms:created>
  <dcterms:modified xsi:type="dcterms:W3CDTF">2024-11-22T14:29:17Z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BDD93881333347CAAF6A9081BCB79D0E_12</vt:lpwstr>
  </property>
  <property fmtid="{D5CDD505-2E9C-101B-9397-08002B2CF9AE}" pid="3" name="KSOProductBuildVer">
    <vt:lpwstr>2052-12.1.0.18912</vt:lpwstr>
  </property>
</Properties>
</file>

<file path=docProps/thumbnail.jpeg>
</file>